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51" r:id="rId1"/>
  </p:sldMasterIdLst>
  <p:notesMasterIdLst>
    <p:notesMasterId r:id="rId33"/>
  </p:notesMasterIdLst>
  <p:sldIdLst>
    <p:sldId id="256" r:id="rId2"/>
    <p:sldId id="257" r:id="rId3"/>
    <p:sldId id="258" r:id="rId4"/>
    <p:sldId id="299" r:id="rId5"/>
    <p:sldId id="259" r:id="rId6"/>
    <p:sldId id="260" r:id="rId7"/>
    <p:sldId id="272" r:id="rId8"/>
    <p:sldId id="261" r:id="rId9"/>
    <p:sldId id="267" r:id="rId10"/>
    <p:sldId id="273" r:id="rId11"/>
    <p:sldId id="262" r:id="rId12"/>
    <p:sldId id="274" r:id="rId13"/>
    <p:sldId id="275" r:id="rId14"/>
    <p:sldId id="276" r:id="rId15"/>
    <p:sldId id="278" r:id="rId16"/>
    <p:sldId id="280" r:id="rId17"/>
    <p:sldId id="279" r:id="rId18"/>
    <p:sldId id="277" r:id="rId19"/>
    <p:sldId id="282" r:id="rId20"/>
    <p:sldId id="281" r:id="rId21"/>
    <p:sldId id="283" r:id="rId22"/>
    <p:sldId id="298" r:id="rId23"/>
    <p:sldId id="284" r:id="rId24"/>
    <p:sldId id="286" r:id="rId25"/>
    <p:sldId id="292" r:id="rId26"/>
    <p:sldId id="295" r:id="rId27"/>
    <p:sldId id="294" r:id="rId28"/>
    <p:sldId id="293" r:id="rId29"/>
    <p:sldId id="297" r:id="rId30"/>
    <p:sldId id="290" r:id="rId31"/>
    <p:sldId id="264"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18F024-CB1C-47ED-B83C-CEA004CF0E5F}" v="20" dt="2025-02-20T22:37:26.593"/>
    <p1510:client id="{4560FE69-DDBB-76DE-8010-0AB8BBC5E979}" v="4" dt="2025-02-20T21:53:06.806"/>
    <p1510:client id="{6CC7049E-999E-23EA-80B1-690173E5F358}" v="34" dt="2025-02-20T20:59:56.490"/>
    <p1510:client id="{F7688A9E-B39C-9E4F-B2D5-1AE3B70CA579}" v="60" dt="2025-02-20T21:51:13.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B28AF7E2-61B2-087E-90DA-B5EDDCCF3FBD}"/>
            </a:ext>
          </a:extLst>
        </p:cNvPr>
        <p:cNvGrpSpPr/>
        <p:nvPr/>
      </p:nvGrpSpPr>
      <p:grpSpPr>
        <a:xfrm>
          <a:off x="0" y="0"/>
          <a:ext cx="0" cy="0"/>
          <a:chOff x="0" y="0"/>
          <a:chExt cx="0" cy="0"/>
        </a:xfrm>
      </p:grpSpPr>
      <p:sp>
        <p:nvSpPr>
          <p:cNvPr id="85" name="Google Shape;85;g23913bf323_0_43:notes">
            <a:extLst>
              <a:ext uri="{FF2B5EF4-FFF2-40B4-BE49-F238E27FC236}">
                <a16:creationId xmlns:a16="http://schemas.microsoft.com/office/drawing/2014/main" id="{24E59468-3810-CC82-0512-16450DA91D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3913bf323_0_43:notes">
            <a:extLst>
              <a:ext uri="{FF2B5EF4-FFF2-40B4-BE49-F238E27FC236}">
                <a16:creationId xmlns:a16="http://schemas.microsoft.com/office/drawing/2014/main" id="{162FA611-01F3-B402-E109-84B3F638F8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970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913bf32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3ACC0DC0-D012-895A-93C4-CED9BA96670E}"/>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D614DD60-0B41-A0AF-2519-3AFBFEBB6E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04E12E22-9165-BCAA-921A-FACFAA7385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192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BD2C8CFE-90F5-1366-079F-7303F28D52EF}"/>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247B7A1D-E2EC-38AC-4F93-3ED7D3EE0F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8522A587-5831-34DA-CE92-F0B1D0EEBF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143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86ED0A94-4C85-CEB3-8255-7AA5EFE1BA24}"/>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4C4A051B-0F9F-22C1-FC1F-E29294A6B0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B9C5B25F-34BC-59F6-FE08-682CBDD898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407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C52DB87B-9162-65B6-0B0F-AFCDAC6FA122}"/>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C2DA6480-C4A3-88B6-CB81-A2D238218F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218BD8AD-0847-FB17-C263-E0A3AB6881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342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0731BDCE-B187-3C8C-F0D4-6A32CCC33BB5}"/>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2E856569-1867-772D-D7A3-B963AD6F98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CAB48CC4-3BBC-319F-91A2-64001BCFD8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329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8C608A2B-B434-0BF8-C4C8-6AFE85FFF92D}"/>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DA812612-B2B0-EEEC-B6FC-F45D0A68A3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42B38F55-384B-91B2-F3CC-A9C2C701AA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59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CC2F19E5-D6AE-FDA7-D439-AA944F7ECF4C}"/>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D1E22267-2519-4C6A-DFC1-2AA0FC320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CDB3FA5D-D45F-3B79-8C79-798FB7DF43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243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5AE64EFE-5E14-4232-AEC3-7E05B0735F5D}"/>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8C211791-0218-33BD-128D-3912DB030C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8F9740B1-03A4-688A-62C0-33A53DBA31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4092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3913bf3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3913bf3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0CCD23A1-89F5-7B34-3D19-C2E33174A747}"/>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D6C3B78C-89B0-4685-169E-1122DD4E9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3C387B85-3E1C-0165-B88F-475C8C6FC1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943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CF2BC958-9BE2-C837-F910-C70E35000D4A}"/>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A1CEE664-7A65-EFF5-5726-C0D4CD5C4E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FB709FA-ABA1-D9E6-CCBC-988155C8A0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231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7B581684-52D9-975E-F7BE-4AAC4E5BA98D}"/>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1FD0F185-076D-596A-1D62-FA5AA9800B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FEC6CD85-AAE2-00E7-9AB4-087907E775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088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24BE3107-F293-73AE-7848-F96F3C64137D}"/>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2A307F5E-E6C8-0A01-E63C-A9A619D01B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1B6D314E-9F98-C4E1-0801-900B486D95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634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BCFB154-0171-9A8D-BFE8-968977444B98}"/>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D1952C16-B368-5E75-9A41-D3B4D17D7F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F38A67C3-E4EF-7EF1-1E18-998520A923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0237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061954B7-7DEC-C5E2-6878-3E70A7C926C4}"/>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B469C1F1-3DB6-B97F-7701-3302089528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2DFCCE85-D481-6962-8A0C-C491CB4C05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459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12627C1F-D267-782A-F820-B471C3AE1423}"/>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2A432D09-3AC6-E5E6-AE2E-FC8A7722A3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1FC3AED3-1599-3770-937E-9119BCE4F0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108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5391FDA0-6520-018D-D725-1F836FB9AD00}"/>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D95462B0-E933-14E9-73A2-0BE19D2945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B6C29778-E895-A097-12DE-ABC895DEE5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691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1530420-8257-AC23-BC46-D8A637910349}"/>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76A3B813-221C-961E-04CC-C06A8A47F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45AAF49B-53D9-5D25-08AB-5A1695F6AB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322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E3447DD-2298-73C3-6E44-3188AB493551}"/>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02B742CB-32C6-FE50-CBC3-927B388A3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AB4BDBDE-3D70-7F2D-19C2-F2AE1F73D0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680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3913bf32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3913bf32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55805A19-FCD3-151A-79F2-C7C450784224}"/>
            </a:ext>
          </a:extLst>
        </p:cNvPr>
        <p:cNvGrpSpPr/>
        <p:nvPr/>
      </p:nvGrpSpPr>
      <p:grpSpPr>
        <a:xfrm>
          <a:off x="0" y="0"/>
          <a:ext cx="0" cy="0"/>
          <a:chOff x="0" y="0"/>
          <a:chExt cx="0" cy="0"/>
        </a:xfrm>
      </p:grpSpPr>
      <p:sp>
        <p:nvSpPr>
          <p:cNvPr id="92" name="Google Shape;92;g23913bf323_0_25:notes">
            <a:extLst>
              <a:ext uri="{FF2B5EF4-FFF2-40B4-BE49-F238E27FC236}">
                <a16:creationId xmlns:a16="http://schemas.microsoft.com/office/drawing/2014/main" id="{C28AD977-6C35-32EA-4638-D2935199E4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3913bf323_0_25:notes">
            <a:extLst>
              <a:ext uri="{FF2B5EF4-FFF2-40B4-BE49-F238E27FC236}">
                <a16:creationId xmlns:a16="http://schemas.microsoft.com/office/drawing/2014/main" id="{B10075CA-6ADC-1FDD-2CD1-2CA71513D8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863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913bf32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913bf32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F95DE0C3-A771-974B-EF32-3246C9BD7BE8}"/>
            </a:ext>
          </a:extLst>
        </p:cNvPr>
        <p:cNvGrpSpPr/>
        <p:nvPr/>
      </p:nvGrpSpPr>
      <p:grpSpPr>
        <a:xfrm>
          <a:off x="0" y="0"/>
          <a:ext cx="0" cy="0"/>
          <a:chOff x="0" y="0"/>
          <a:chExt cx="0" cy="0"/>
        </a:xfrm>
      </p:grpSpPr>
      <p:sp>
        <p:nvSpPr>
          <p:cNvPr id="64" name="Google Shape;64;g23913bf323_0_7:notes">
            <a:extLst>
              <a:ext uri="{FF2B5EF4-FFF2-40B4-BE49-F238E27FC236}">
                <a16:creationId xmlns:a16="http://schemas.microsoft.com/office/drawing/2014/main" id="{4551D40D-BAE6-E02D-775A-75F2F3A31F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3913bf323_0_7:notes">
            <a:extLst>
              <a:ext uri="{FF2B5EF4-FFF2-40B4-BE49-F238E27FC236}">
                <a16:creationId xmlns:a16="http://schemas.microsoft.com/office/drawing/2014/main" id="{83CCFC82-E59F-544C-D1B1-D0E0CCFF34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622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3913bf32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3913bf32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3913bf32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3913bf32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a:extLst>
            <a:ext uri="{FF2B5EF4-FFF2-40B4-BE49-F238E27FC236}">
              <a16:creationId xmlns:a16="http://schemas.microsoft.com/office/drawing/2014/main" id="{718F506B-E78D-6E44-4A91-0DA4B87D9487}"/>
            </a:ext>
          </a:extLst>
        </p:cNvPr>
        <p:cNvGrpSpPr/>
        <p:nvPr/>
      </p:nvGrpSpPr>
      <p:grpSpPr>
        <a:xfrm>
          <a:off x="0" y="0"/>
          <a:ext cx="0" cy="0"/>
          <a:chOff x="0" y="0"/>
          <a:chExt cx="0" cy="0"/>
        </a:xfrm>
      </p:grpSpPr>
      <p:sp>
        <p:nvSpPr>
          <p:cNvPr id="78" name="Google Shape;78;g23913bf323_0_19:notes">
            <a:extLst>
              <a:ext uri="{FF2B5EF4-FFF2-40B4-BE49-F238E27FC236}">
                <a16:creationId xmlns:a16="http://schemas.microsoft.com/office/drawing/2014/main" id="{3269D480-4A1F-B882-41A8-FEA2B747D5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3913bf323_0_19:notes">
            <a:extLst>
              <a:ext uri="{FF2B5EF4-FFF2-40B4-BE49-F238E27FC236}">
                <a16:creationId xmlns:a16="http://schemas.microsoft.com/office/drawing/2014/main" id="{53125CCE-57C7-09BC-F0A4-7C5BB8A889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587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3913bf323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3913bf3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F7174BAA-8F5B-A17F-C93F-F9EC8142F700}"/>
            </a:ext>
          </a:extLst>
        </p:cNvPr>
        <p:cNvGrpSpPr/>
        <p:nvPr/>
      </p:nvGrpSpPr>
      <p:grpSpPr>
        <a:xfrm>
          <a:off x="0" y="0"/>
          <a:ext cx="0" cy="0"/>
          <a:chOff x="0" y="0"/>
          <a:chExt cx="0" cy="0"/>
        </a:xfrm>
      </p:grpSpPr>
      <p:sp>
        <p:nvSpPr>
          <p:cNvPr id="85" name="Google Shape;85;g23913bf323_0_43:notes">
            <a:extLst>
              <a:ext uri="{FF2B5EF4-FFF2-40B4-BE49-F238E27FC236}">
                <a16:creationId xmlns:a16="http://schemas.microsoft.com/office/drawing/2014/main" id="{273D5AE3-CC72-B203-AE3C-3F19563DBC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3913bf323_0_43:notes">
            <a:extLst>
              <a:ext uri="{FF2B5EF4-FFF2-40B4-BE49-F238E27FC236}">
                <a16:creationId xmlns:a16="http://schemas.microsoft.com/office/drawing/2014/main" id="{78C76740-F423-3E02-CD94-6D14BD6B64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237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7" name="Date Placeholder 6"/>
          <p:cNvSpPr>
            <a:spLocks noGrp="1"/>
          </p:cNvSpPr>
          <p:nvPr>
            <p:ph type="dt" sz="half" idx="10"/>
          </p:nvPr>
        </p:nvSpPr>
        <p:spPr/>
        <p:txBody>
          <a:bodyPr/>
          <a:lstStyle/>
          <a:p>
            <a:fld id="{840D4453-B94B-284A-8384-F3E8CE6987AB}" type="datetimeFigureOut">
              <a:rPr lang="en-US" smtClean="0"/>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96805776"/>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0D4453-B94B-284A-8384-F3E8CE6987AB}"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4821776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0D4453-B94B-284A-8384-F3E8CE6987AB}" type="datetimeFigureOut">
              <a:rPr lang="en-US" smtClean="0"/>
              <a:t>2/20/2025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8386497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67780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0D4453-B94B-284A-8384-F3E8CE6987AB}" type="datetimeFigureOut">
              <a:rPr lang="en-US" smtClean="0"/>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972035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40D4453-B94B-284A-8384-F3E8CE6987AB}" type="datetimeFigureOut">
              <a:rPr lang="en-US" smtClean="0"/>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63510350"/>
      </p:ext>
    </p:extLst>
  </p:cSld>
  <p:clrMapOvr>
    <a:overrideClrMapping bg1="dk1" tx1="lt1" bg2="dk2" tx2="lt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840D4453-B94B-284A-8384-F3E8CE6987AB}" type="datetimeFigureOut">
              <a:rPr lang="en-US" smtClean="0"/>
              <a:t>2/20/2025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7526525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840D4453-B94B-284A-8384-F3E8CE6987AB}" type="datetimeFigureOut">
              <a:rPr lang="en-US" smtClean="0"/>
              <a:t>2/20/2025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661132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0D4453-B94B-284A-8384-F3E8CE6987AB}" type="datetimeFigureOut">
              <a:rPr lang="en-US" smtClean="0"/>
              <a:t>2/20/2025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41449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0D4453-B94B-284A-8384-F3E8CE6987AB}" type="datetimeFigureOut">
              <a:rPr lang="en-US" smtClean="0"/>
              <a:t>2/20/2025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2830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840D4453-B94B-284A-8384-F3E8CE6987AB}" type="datetimeFigureOut">
              <a:rPr lang="en-US" smtClean="0"/>
              <a:t>2/20/2025</a:t>
            </a:fld>
            <a:endParaRPr lang="en-US"/>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551563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40D4453-B94B-284A-8384-F3E8CE6987AB}" type="datetimeFigureOut">
              <a:rPr lang="en-US" smtClean="0"/>
              <a:t>2/20/2025</a:t>
            </a:fld>
            <a:endParaRPr lang="en-US"/>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592829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840D4453-B94B-284A-8384-F3E8CE6987AB}" type="datetimeFigureOut">
              <a:rPr lang="en-US" smtClean="0"/>
              <a:t>2/20/2025</a:t>
            </a:fld>
            <a:endParaRPr lang="en-US"/>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407552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6.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8.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9.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1.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12.jpe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13.jpe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14.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23942" y="741555"/>
            <a:ext cx="4416566" cy="3660389"/>
          </a:xfrm>
          <a:prstGeom prst="rect">
            <a:avLst/>
          </a:prstGeom>
          <a:noFill/>
          <a:ln>
            <a:noFill/>
          </a:ln>
        </p:spPr>
        <p:txBody>
          <a:bodyPr spcFirstLastPara="1" wrap="square" lIns="91425" tIns="91425" rIns="91425" bIns="91425" anchorCtr="0">
            <a:normAutofit/>
          </a:bodyPr>
          <a:lstStyle/>
          <a:p>
            <a:pPr marL="0" lvl="0" indent="0" algn="l" rtl="0">
              <a:spcBef>
                <a:spcPts val="0"/>
              </a:spcBef>
              <a:spcAft>
                <a:spcPts val="0"/>
              </a:spcAft>
              <a:buNone/>
            </a:pPr>
            <a:r>
              <a:rPr lang="en-US" sz="3600">
                <a:solidFill>
                  <a:schemeClr val="tx1"/>
                </a:solidFill>
              </a:rPr>
              <a:t>Ticket Booking System</a:t>
            </a:r>
          </a:p>
        </p:txBody>
      </p:sp>
      <p:sp>
        <p:nvSpPr>
          <p:cNvPr id="60" name="Rectangle 59">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78992" cy="51435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2" name="Rectangle 61">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992" y="0"/>
            <a:ext cx="2411730" cy="51435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Google Shape;55;p13"/>
          <p:cNvSpPr txBox="1">
            <a:spLocks noGrp="1"/>
          </p:cNvSpPr>
          <p:nvPr>
            <p:ph type="subTitle" idx="1"/>
          </p:nvPr>
        </p:nvSpPr>
        <p:spPr>
          <a:xfrm>
            <a:off x="1208689" y="1376855"/>
            <a:ext cx="2112579" cy="2261230"/>
          </a:xfrm>
          <a:prstGeom prst="rect">
            <a:avLst/>
          </a:prstGeom>
        </p:spPr>
        <p:txBody>
          <a:bodyPr spcFirstLastPara="1" lIns="91425" tIns="91425" rIns="91425" bIns="91425" anchor="ctr" anchorCtr="0">
            <a:normAutofit/>
          </a:bodyPr>
          <a:lstStyle/>
          <a:p>
            <a:pPr marL="0" lvl="0" indent="0" algn="r" rtl="0">
              <a:spcBef>
                <a:spcPts val="0"/>
              </a:spcBef>
              <a:spcAft>
                <a:spcPts val="600"/>
              </a:spcAft>
              <a:buNone/>
            </a:pPr>
            <a:r>
              <a:rPr lang="en">
                <a:solidFill>
                  <a:srgbClr val="FFFFFF"/>
                </a:solidFill>
              </a:rPr>
              <a:t>System Analysis, Architecture, and Design</a:t>
            </a:r>
          </a:p>
        </p:txBody>
      </p:sp>
      <p:pic>
        <p:nvPicPr>
          <p:cNvPr id="4" name="Audio 3">
            <a:extLst>
              <a:ext uri="{FF2B5EF4-FFF2-40B4-BE49-F238E27FC236}">
                <a16:creationId xmlns:a16="http://schemas.microsoft.com/office/drawing/2014/main" id="{AA3F033B-23D3-69D3-A7D4-BA894C4EA2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746"/>
    </mc:Choice>
    <mc:Fallback xmlns="">
      <p:transition spd="slow" advTm="8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B5EBD3FF-1B27-BDDE-E1A4-40881D5CAAE2}"/>
            </a:ext>
          </a:extLst>
        </p:cNvPr>
        <p:cNvGrpSpPr/>
        <p:nvPr/>
      </p:nvGrpSpPr>
      <p:grpSpPr>
        <a:xfrm>
          <a:off x="0" y="0"/>
          <a:ext cx="0" cy="0"/>
          <a:chOff x="0" y="0"/>
          <a:chExt cx="0" cy="0"/>
        </a:xfrm>
      </p:grpSpPr>
      <p:sp>
        <p:nvSpPr>
          <p:cNvPr id="88" name="Google Shape;88;p18">
            <a:extLst>
              <a:ext uri="{FF2B5EF4-FFF2-40B4-BE49-F238E27FC236}">
                <a16:creationId xmlns:a16="http://schemas.microsoft.com/office/drawing/2014/main" id="{27419A1B-25F7-640F-EC3F-E44CDDC69BB9}"/>
              </a:ext>
            </a:extLst>
          </p:cNvPr>
          <p:cNvSpPr txBox="1">
            <a:spLocks noGrp="1"/>
          </p:cNvSpPr>
          <p:nvPr>
            <p:ph type="title"/>
          </p:nvPr>
        </p:nvSpPr>
        <p:spPr>
          <a:xfrm>
            <a:off x="311700" y="320041"/>
            <a:ext cx="8520600" cy="4571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Activity Diagram - Booking Process</a:t>
            </a:r>
            <a:endParaRPr/>
          </a:p>
        </p:txBody>
      </p:sp>
      <mc:AlternateContent xmlns:mc="http://schemas.openxmlformats.org/markup-compatibility/2006" xmlns:a14="http://schemas.microsoft.com/office/drawing/2010/main">
        <mc:Choice Requires="a14">
          <p:sp>
            <p:nvSpPr>
              <p:cNvPr id="89" name="Google Shape;89;p18">
                <a:extLst>
                  <a:ext uri="{FF2B5EF4-FFF2-40B4-BE49-F238E27FC236}">
                    <a16:creationId xmlns:a16="http://schemas.microsoft.com/office/drawing/2014/main" id="{2813E4AD-CF73-E38B-223B-38B2CEFA6A16}"/>
                  </a:ext>
                </a:extLst>
              </p:cNvPr>
              <p:cNvSpPr txBox="1">
                <a:spLocks noGrp="1"/>
              </p:cNvSpPr>
              <p:nvPr>
                <p:ph type="body" idx="1"/>
              </p:nvPr>
            </p:nvSpPr>
            <p:spPr>
              <a:xfrm>
                <a:off x="311700" y="853440"/>
                <a:ext cx="8520600" cy="412242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Purpose:</a:t>
                </a:r>
              </a:p>
              <a:p>
                <a:pPr marL="171450" indent="-171450" algn="just">
                  <a:lnSpc>
                    <a:spcPct val="100000"/>
                  </a:lnSpc>
                  <a:spcAft>
                    <a:spcPts val="1600"/>
                  </a:spcAft>
                </a:pPr>
                <a:r>
                  <a:rPr lang="en-US" sz="1400"/>
                  <a:t>Models the step-by-step workflow of booking a ticket.</a:t>
                </a:r>
              </a:p>
              <a:p>
                <a:pPr marL="171450" indent="-171450" algn="just">
                  <a:lnSpc>
                    <a:spcPct val="100000"/>
                  </a:lnSpc>
                  <a:spcAft>
                    <a:spcPts val="1600"/>
                  </a:spcAft>
                </a:pPr>
                <a:r>
                  <a:rPr lang="en-US" sz="1400"/>
                  <a:t>Shows decision points and process flow.</a:t>
                </a:r>
              </a:p>
              <a:p>
                <a:pPr marL="0" lvl="0" indent="0" algn="just" rtl="0">
                  <a:lnSpc>
                    <a:spcPct val="100000"/>
                  </a:lnSpc>
                  <a:spcBef>
                    <a:spcPts val="0"/>
                  </a:spcBef>
                  <a:spcAft>
                    <a:spcPts val="1600"/>
                  </a:spcAft>
                  <a:buNone/>
                </a:pPr>
                <a:r>
                  <a:rPr lang="en-US" sz="1400" b="1"/>
                  <a:t>Flow of Activities:</a:t>
                </a:r>
              </a:p>
              <a:p>
                <a:pPr marL="171450" indent="-171450" algn="just">
                  <a:lnSpc>
                    <a:spcPct val="100000"/>
                  </a:lnSpc>
                  <a:spcAft>
                    <a:spcPts val="1600"/>
                  </a:spcAft>
                </a:pPr>
                <a:r>
                  <a:rPr lang="en-US" sz="1400"/>
                  <a:t> User searches for flights</a:t>
                </a:r>
              </a:p>
              <a:p>
                <a:pPr marL="171450" indent="-171450" algn="just">
                  <a:lnSpc>
                    <a:spcPct val="100000"/>
                  </a:lnSpc>
                  <a:spcAft>
                    <a:spcPts val="1600"/>
                  </a:spcAft>
                </a:pPr>
                <a:r>
                  <a:rPr lang="en-US" sz="1400"/>
                  <a:t> User selects a flight &amp; seat</a:t>
                </a:r>
              </a:p>
              <a:p>
                <a:pPr marL="171450" indent="-171450" algn="just">
                  <a:lnSpc>
                    <a:spcPct val="100000"/>
                  </a:lnSpc>
                  <a:spcAft>
                    <a:spcPts val="1600"/>
                  </a:spcAft>
                </a:pPr>
                <a:r>
                  <a:rPr lang="en-US" sz="1400"/>
                  <a:t> User enters passenger details</a:t>
                </a:r>
              </a:p>
              <a:p>
                <a:pPr marL="171450" indent="-171450" algn="just">
                  <a:lnSpc>
                    <a:spcPct val="100000"/>
                  </a:lnSpc>
                  <a:spcAft>
                    <a:spcPts val="1600"/>
                  </a:spcAft>
                </a:pPr>
                <a:r>
                  <a:rPr lang="en-US" sz="1400"/>
                  <a:t> User makes a payment</a:t>
                </a:r>
              </a:p>
              <a:p>
                <a:pPr marL="171450" indent="-171450" algn="just">
                  <a:lnSpc>
                    <a:spcPct val="100000"/>
                  </a:lnSpc>
                  <a:spcAft>
                    <a:spcPts val="1600"/>
                  </a:spcAft>
                </a:pPr>
                <a:r>
                  <a:rPr lang="en-US" sz="1400"/>
                  <a:t> If successful → Ticket generated &amp; confirmation sent</a:t>
                </a:r>
              </a:p>
              <a:p>
                <a:pPr marL="171450" indent="-171450" algn="just">
                  <a:lnSpc>
                    <a:spcPct val="100000"/>
                  </a:lnSpc>
                  <a:spcAft>
                    <a:spcPts val="1600"/>
                  </a:spcAft>
                </a:pPr>
                <a:r>
                  <a:rPr lang="en-US" sz="1400"/>
                  <a:t> If failed → Show payment failure message</a:t>
                </a:r>
              </a:p>
              <a:p>
                <a:pPr marL="0" lvl="0" indent="0" algn="just" rtl="0">
                  <a:lnSpc>
                    <a:spcPct val="100000"/>
                  </a:lnSpc>
                  <a:spcBef>
                    <a:spcPts val="0"/>
                  </a:spcBef>
                  <a:spcAft>
                    <a:spcPts val="1600"/>
                  </a:spcAft>
                  <a:buNone/>
                </a:pPr>
                <a:endParaRPr lang="en-US" sz="1050" b="1"/>
              </a:p>
              <a:p>
                <a:pPr marL="0" lvl="0" indent="0" algn="just" rtl="0">
                  <a:lnSpc>
                    <a:spcPct val="100000"/>
                  </a:lnSpc>
                  <a:spcBef>
                    <a:spcPts val="0"/>
                  </a:spcBef>
                  <a:spcAft>
                    <a:spcPts val="1600"/>
                  </a:spcAft>
                  <a:buNone/>
                </a:pPr>
                <a:r>
                  <a:rPr lang="en-US" sz="1050" b="1"/>
                  <a:t>Explanation:</a:t>
                </a:r>
              </a:p>
              <a:p>
                <a:pPr marL="0" lvl="0" indent="0" algn="just" rtl="0">
                  <a:lnSpc>
                    <a:spcPct val="100000"/>
                  </a:lnSpc>
                  <a:spcBef>
                    <a:spcPts val="0"/>
                  </a:spcBef>
                  <a:spcAft>
                    <a:spcPts val="1600"/>
                  </a:spcAft>
                  <a:buNone/>
                </a:pPr>
                <a:r>
                  <a:rPr lang="en-US" sz="1050" b="1"/>
                  <a:t>The activity diagram visually represents the flow of actions in booking a ticket.</a:t>
                </a:r>
              </a:p>
              <a:p>
                <a:pPr marL="0" lvl="0" indent="0" algn="just" rtl="0">
                  <a:lnSpc>
                    <a:spcPct val="100000"/>
                  </a:lnSpc>
                  <a:spcBef>
                    <a:spcPts val="0"/>
                  </a:spcBef>
                  <a:spcAft>
                    <a:spcPts val="1600"/>
                  </a:spcAft>
                  <a:buNone/>
                </a:pPr>
                <a:r>
                  <a:rPr lang="en-US" sz="1050" b="1"/>
                  <a:t>It captures decision-making, such as handling successful or failed payments.</a:t>
                </a:r>
              </a:p>
              <a:p>
                <a:pPr marL="0" lvl="0" indent="0" algn="just" rtl="0">
                  <a:lnSpc>
                    <a:spcPct val="100000"/>
                  </a:lnSpc>
                  <a:spcBef>
                    <a:spcPts val="0"/>
                  </a:spcBef>
                  <a:spcAft>
                    <a:spcPts val="1600"/>
                  </a:spcAft>
                  <a:buNone/>
                </a:pPr>
                <a:r>
                  <a:rPr lang="en-US" sz="1050" b="1"/>
                  <a:t>Helps in understanding the user journey.</a:t>
                </a:r>
              </a:p>
              <a:p>
                <a:pPr marL="0" lvl="0" indent="0" algn="just" rtl="0">
                  <a:lnSpc>
                    <a:spcPct val="100000"/>
                  </a:lnSpc>
                  <a:spcBef>
                    <a:spcPts val="0"/>
                  </a:spcBef>
                  <a:spcAft>
                    <a:spcPts val="1600"/>
                  </a:spcAft>
                  <a:buNone/>
                </a:pPr>
                <a:r>
                  <a:rPr lang="en-US" sz="1050" b="1"/>
                  <a:t>Key Theoretical Result: </a:t>
                </a:r>
                <a:r>
                  <a:rPr lang="en-US" sz="1050"/>
                  <a:t>The paper determines that for any uniform multi-commodity flow problem, the max-flow is within an </a:t>
                </a:r>
                <a14:m>
                  <m:oMath xmlns:m="http://schemas.openxmlformats.org/officeDocument/2006/math">
                    <m:r>
                      <a:rPr lang="en-US" sz="1050" b="0" i="1" smtClean="0">
                        <a:latin typeface="Cambria Math" panose="02040503050406030204" pitchFamily="18" charset="0"/>
                      </a:rPr>
                      <m:t>𝑂</m:t>
                    </m:r>
                    <m:d>
                      <m:dPr>
                        <m:ctrlPr>
                          <a:rPr lang="en-US" sz="1050" b="0" i="1" smtClean="0">
                            <a:latin typeface="Cambria Math" panose="02040503050406030204" pitchFamily="18" charset="0"/>
                          </a:rPr>
                        </m:ctrlPr>
                      </m:dPr>
                      <m:e>
                        <m:func>
                          <m:funcPr>
                            <m:ctrlPr>
                              <a:rPr lang="en-US" sz="1050" b="0" i="1" smtClean="0">
                                <a:latin typeface="Cambria Math" panose="02040503050406030204" pitchFamily="18" charset="0"/>
                              </a:rPr>
                            </m:ctrlPr>
                          </m:funcPr>
                          <m:fName>
                            <m:r>
                              <m:rPr>
                                <m:sty m:val="p"/>
                              </m:rPr>
                              <a:rPr lang="en-US" sz="1050" b="0" i="0" smtClean="0">
                                <a:latin typeface="Cambria Math" panose="02040503050406030204" pitchFamily="18" charset="0"/>
                              </a:rPr>
                              <m:t>log</m:t>
                            </m:r>
                          </m:fName>
                          <m:e>
                            <m:r>
                              <a:rPr lang="en-US" sz="1050" b="0" i="1" smtClean="0">
                                <a:latin typeface="Cambria Math" panose="02040503050406030204" pitchFamily="18" charset="0"/>
                              </a:rPr>
                              <m:t>𝑛</m:t>
                            </m:r>
                          </m:e>
                        </m:func>
                      </m:e>
                    </m:d>
                  </m:oMath>
                </a14:m>
                <a:r>
                  <a:rPr lang="en-US" sz="1050"/>
                  <a:t> factor of the mini-cut, and this bound is tight. This result is achieved by analyzing and generalizing the max-flow min-cut relationship through dual problem techniques and distance functions that approximate the optimal cut within logarithmic bounds.   </a:t>
                </a:r>
                <a:endParaRPr sz="1050"/>
              </a:p>
            </p:txBody>
          </p:sp>
        </mc:Choice>
        <mc:Fallback xmlns="">
          <p:sp>
            <p:nvSpPr>
              <p:cNvPr id="89" name="Google Shape;89;p18">
                <a:extLst>
                  <a:ext uri="{FF2B5EF4-FFF2-40B4-BE49-F238E27FC236}">
                    <a16:creationId xmlns:a16="http://schemas.microsoft.com/office/drawing/2014/main" id="{2813E4AD-CF73-E38B-223B-38B2CEFA6A16}"/>
                  </a:ext>
                </a:extLst>
              </p:cNvPr>
              <p:cNvSpPr txBox="1">
                <a:spLocks noGrp="1" noRot="1" noChangeAspect="1" noMove="1" noResize="1" noEditPoints="1" noAdjustHandles="1" noChangeArrowheads="1" noChangeShapeType="1" noTextEdit="1"/>
              </p:cNvSpPr>
              <p:nvPr>
                <p:ph type="body" idx="1"/>
              </p:nvPr>
            </p:nvSpPr>
            <p:spPr>
              <a:xfrm>
                <a:off x="311700" y="853440"/>
                <a:ext cx="8520600" cy="4122420"/>
              </a:xfrm>
              <a:prstGeom prst="rect">
                <a:avLst/>
              </a:prstGeom>
              <a:blipFill>
                <a:blip r:embed="rId5"/>
                <a:stretch>
                  <a:fillRect l="-429" b="-60947"/>
                </a:stretch>
              </a:blipFill>
            </p:spPr>
            <p:txBody>
              <a:bodyPr/>
              <a:lstStyle/>
              <a:p>
                <a:r>
                  <a:rPr lang="en-US">
                    <a:noFill/>
                  </a:rPr>
                  <a:t> </a:t>
                </a:r>
              </a:p>
            </p:txBody>
          </p:sp>
        </mc:Fallback>
      </mc:AlternateContent>
      <p:sp>
        <p:nvSpPr>
          <p:cNvPr id="90" name="Google Shape;90;p18">
            <a:extLst>
              <a:ext uri="{FF2B5EF4-FFF2-40B4-BE49-F238E27FC236}">
                <a16:creationId xmlns:a16="http://schemas.microsoft.com/office/drawing/2014/main" id="{ABCC95A2-4260-511D-827A-E273A4D3CDD8}"/>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Audio 2">
            <a:extLst>
              <a:ext uri="{FF2B5EF4-FFF2-40B4-BE49-F238E27FC236}">
                <a16:creationId xmlns:a16="http://schemas.microsoft.com/office/drawing/2014/main" id="{080E1203-3CBB-4BAA-3445-8E50E3913F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518914442"/>
      </p:ext>
    </p:extLst>
  </p:cSld>
  <p:clrMapOvr>
    <a:masterClrMapping/>
  </p:clrMapOvr>
  <mc:AlternateContent xmlns:mc="http://schemas.openxmlformats.org/markup-compatibility/2006" xmlns:p14="http://schemas.microsoft.com/office/powerpoint/2010/main">
    <mc:Choice Requires="p14">
      <p:transition spd="slow" p14:dur="2000" advTm="23904"/>
    </mc:Choice>
    <mc:Fallback xmlns="">
      <p:transition spd="slow" advTm="23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Explanation</a:t>
            </a:r>
            <a:endParaRPr/>
          </a:p>
        </p:txBody>
      </p:sp>
      <p:sp>
        <p:nvSpPr>
          <p:cNvPr id="96" name="Google Shape;96;p1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800"/>
              <a:t>The activity diagram visually represents the flow of actions in booking a ticket.</a:t>
            </a:r>
          </a:p>
          <a:p>
            <a:pPr marL="0" lvl="0" indent="0" algn="just" rtl="0">
              <a:lnSpc>
                <a:spcPct val="100000"/>
              </a:lnSpc>
              <a:spcBef>
                <a:spcPts val="0"/>
              </a:spcBef>
              <a:spcAft>
                <a:spcPts val="1600"/>
              </a:spcAft>
              <a:buNone/>
            </a:pPr>
            <a:r>
              <a:rPr lang="en-US" sz="1800"/>
              <a:t>It captures decision-making, such as handling successful or failed payments.</a:t>
            </a:r>
          </a:p>
          <a:p>
            <a:pPr marL="0" lvl="0" indent="0" algn="just" rtl="0">
              <a:lnSpc>
                <a:spcPct val="100000"/>
              </a:lnSpc>
              <a:spcBef>
                <a:spcPts val="0"/>
              </a:spcBef>
              <a:spcAft>
                <a:spcPts val="1600"/>
              </a:spcAft>
              <a:buNone/>
            </a:pPr>
            <a:r>
              <a:rPr lang="en-US" sz="1800"/>
              <a:t>Helps in understanding the user journey.</a:t>
            </a:r>
          </a:p>
          <a:p>
            <a:pPr marL="0" lvl="0" indent="0" algn="just" rtl="0">
              <a:spcBef>
                <a:spcPts val="0"/>
              </a:spcBef>
              <a:spcAft>
                <a:spcPts val="1600"/>
              </a:spcAft>
              <a:buNone/>
            </a:pPr>
            <a:endParaRPr/>
          </a:p>
        </p:txBody>
      </p:sp>
      <p:sp>
        <p:nvSpPr>
          <p:cNvPr id="97" name="Google Shape;97;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Audio 2">
            <a:extLst>
              <a:ext uri="{FF2B5EF4-FFF2-40B4-BE49-F238E27FC236}">
                <a16:creationId xmlns:a16="http://schemas.microsoft.com/office/drawing/2014/main" id="{546ED1DC-4C29-8F1C-2C46-921479704F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749"/>
    </mc:Choice>
    <mc:Fallback xmlns="">
      <p:transition spd="slow" advTm="13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CAD376FA-0479-8BFE-AF35-0234114BCD1D}"/>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A926150A-5971-D134-4AB7-F0F658461FA2}"/>
              </a:ext>
            </a:extLst>
          </p:cNvPr>
          <p:cNvSpPr txBox="1">
            <a:spLocks noGrp="1"/>
          </p:cNvSpPr>
          <p:nvPr>
            <p:ph type="title"/>
          </p:nvPr>
        </p:nvSpPr>
        <p:spPr>
          <a:xfrm>
            <a:off x="311700" y="190501"/>
            <a:ext cx="8520600" cy="556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Robustness Diagram</a:t>
            </a:r>
            <a:endParaRPr/>
          </a:p>
        </p:txBody>
      </p:sp>
      <p:sp>
        <p:nvSpPr>
          <p:cNvPr id="97" name="Google Shape;97;p19">
            <a:extLst>
              <a:ext uri="{FF2B5EF4-FFF2-40B4-BE49-F238E27FC236}">
                <a16:creationId xmlns:a16="http://schemas.microsoft.com/office/drawing/2014/main" id="{243F432F-14F1-6F72-83A5-6CDC20DB82E3}"/>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descr="A diagram of a flight&#10;&#10;AI-generated content may be incorrect.">
            <a:extLst>
              <a:ext uri="{FF2B5EF4-FFF2-40B4-BE49-F238E27FC236}">
                <a16:creationId xmlns:a16="http://schemas.microsoft.com/office/drawing/2014/main" id="{D7149000-49D8-FCFE-44A1-646523764F88}"/>
              </a:ext>
            </a:extLst>
          </p:cNvPr>
          <p:cNvPicPr>
            <a:picLocks noChangeAspect="1"/>
          </p:cNvPicPr>
          <p:nvPr/>
        </p:nvPicPr>
        <p:blipFill rotWithShape="1">
          <a:blip r:embed="rId5">
            <a:extLst>
              <a:ext uri="{28A0092B-C50C-407E-A947-70E740481C1C}">
                <a14:useLocalDpi xmlns:a14="http://schemas.microsoft.com/office/drawing/2010/main" val="0"/>
              </a:ext>
            </a:extLst>
          </a:blip>
          <a:srcRect l="1923" t="3140" r="1817" b="3157"/>
          <a:stretch/>
        </p:blipFill>
        <p:spPr bwMode="auto">
          <a:xfrm>
            <a:off x="1058983" y="746761"/>
            <a:ext cx="6497955" cy="4089400"/>
          </a:xfrm>
          <a:prstGeom prst="rect">
            <a:avLst/>
          </a:prstGeom>
          <a:noFill/>
          <a:ln>
            <a:noFill/>
          </a:ln>
          <a:extLst>
            <a:ext uri="{53640926-AAD7-44D8-BBD7-CCE9431645EC}">
              <a14:shadowObscured xmlns:a14="http://schemas.microsoft.com/office/drawing/2010/main"/>
            </a:ext>
          </a:extLst>
        </p:spPr>
      </p:pic>
      <p:pic>
        <p:nvPicPr>
          <p:cNvPr id="5" name="Audio 4">
            <a:extLst>
              <a:ext uri="{FF2B5EF4-FFF2-40B4-BE49-F238E27FC236}">
                <a16:creationId xmlns:a16="http://schemas.microsoft.com/office/drawing/2014/main" id="{D0266F51-7683-70AA-64DB-C5881B394F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62947101"/>
      </p:ext>
    </p:extLst>
  </p:cSld>
  <p:clrMapOvr>
    <a:masterClrMapping/>
  </p:clrMapOvr>
  <mc:AlternateContent xmlns:mc="http://schemas.openxmlformats.org/markup-compatibility/2006" xmlns:p14="http://schemas.microsoft.com/office/powerpoint/2010/main">
    <mc:Choice Requires="p14">
      <p:transition spd="slow" p14:dur="2000" advTm="6133"/>
    </mc:Choice>
    <mc:Fallback xmlns="">
      <p:transition spd="slow" advTm="6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A2A1C4B4-E41B-B01A-8E02-F57357FD2568}"/>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DE7F8A65-7B52-D053-8ADF-C05FB6261DD3}"/>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Robustness Diagram</a:t>
            </a:r>
            <a:endParaRPr/>
          </a:p>
        </p:txBody>
      </p:sp>
      <p:sp>
        <p:nvSpPr>
          <p:cNvPr id="96" name="Google Shape;96;p19">
            <a:extLst>
              <a:ext uri="{FF2B5EF4-FFF2-40B4-BE49-F238E27FC236}">
                <a16:creationId xmlns:a16="http://schemas.microsoft.com/office/drawing/2014/main" id="{3132B6FF-0355-717B-E988-E531CD3C82EA}"/>
              </a:ext>
            </a:extLst>
          </p:cNvPr>
          <p:cNvSpPr txBox="1">
            <a:spLocks noGrp="1"/>
          </p:cNvSpPr>
          <p:nvPr>
            <p:ph type="body" idx="1"/>
          </p:nvPr>
        </p:nvSpPr>
        <p:spPr>
          <a:xfrm>
            <a:off x="311700" y="1120139"/>
            <a:ext cx="8520600" cy="3448735"/>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Purpose:</a:t>
            </a:r>
          </a:p>
          <a:p>
            <a:pPr marL="285750" indent="-285750" algn="just">
              <a:lnSpc>
                <a:spcPct val="100000"/>
              </a:lnSpc>
              <a:spcAft>
                <a:spcPts val="1600"/>
              </a:spcAft>
            </a:pPr>
            <a:r>
              <a:rPr lang="en-US" sz="1400"/>
              <a:t>Bridges Use Cases and Design Models.</a:t>
            </a:r>
          </a:p>
          <a:p>
            <a:pPr marL="285750" indent="-285750" algn="just">
              <a:lnSpc>
                <a:spcPct val="100000"/>
              </a:lnSpc>
              <a:spcAft>
                <a:spcPts val="1600"/>
              </a:spcAft>
            </a:pPr>
            <a:r>
              <a:rPr lang="en-US" sz="1400"/>
              <a:t>Identifies Boundary, Control, and Entity classes.</a:t>
            </a:r>
          </a:p>
          <a:p>
            <a:pPr marL="0" lvl="0" indent="0" algn="just" rtl="0">
              <a:lnSpc>
                <a:spcPct val="100000"/>
              </a:lnSpc>
              <a:spcBef>
                <a:spcPts val="0"/>
              </a:spcBef>
              <a:spcAft>
                <a:spcPts val="1600"/>
              </a:spcAft>
              <a:buNone/>
            </a:pPr>
            <a:r>
              <a:rPr lang="en-US" sz="1400" b="1"/>
              <a:t>Key Components:</a:t>
            </a:r>
          </a:p>
          <a:p>
            <a:pPr marL="285750" indent="-285750" algn="just">
              <a:lnSpc>
                <a:spcPct val="100000"/>
              </a:lnSpc>
              <a:spcAft>
                <a:spcPts val="1600"/>
              </a:spcAft>
            </a:pPr>
            <a:r>
              <a:rPr lang="en-US" sz="1400"/>
              <a:t>Boundary (Interface): User Interface (UI)</a:t>
            </a:r>
          </a:p>
          <a:p>
            <a:pPr marL="285750" indent="-285750" algn="just">
              <a:lnSpc>
                <a:spcPct val="100000"/>
              </a:lnSpc>
              <a:spcAft>
                <a:spcPts val="1600"/>
              </a:spcAft>
            </a:pPr>
            <a:r>
              <a:rPr lang="en-US" sz="1400"/>
              <a:t>Control: Booking Controller (Handles logic &amp; processing)</a:t>
            </a:r>
          </a:p>
          <a:p>
            <a:pPr marL="285750" indent="-285750" algn="just">
              <a:lnSpc>
                <a:spcPct val="100000"/>
              </a:lnSpc>
              <a:spcAft>
                <a:spcPts val="1600"/>
              </a:spcAft>
            </a:pPr>
            <a:r>
              <a:rPr lang="en-US" sz="1400"/>
              <a:t>Entities: Flight, Ticket, Payment (Core database objects)</a:t>
            </a:r>
            <a:endParaRPr sz="1400"/>
          </a:p>
        </p:txBody>
      </p:sp>
      <p:sp>
        <p:nvSpPr>
          <p:cNvPr id="97" name="Google Shape;97;p19">
            <a:extLst>
              <a:ext uri="{FF2B5EF4-FFF2-40B4-BE49-F238E27FC236}">
                <a16:creationId xmlns:a16="http://schemas.microsoft.com/office/drawing/2014/main" id="{2A18CAA0-F833-795D-D4C8-EC9B05584B40}"/>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Audio 2">
            <a:extLst>
              <a:ext uri="{FF2B5EF4-FFF2-40B4-BE49-F238E27FC236}">
                <a16:creationId xmlns:a16="http://schemas.microsoft.com/office/drawing/2014/main" id="{3710417B-4BA1-E961-43DF-3A0D5D4DEB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863650988"/>
      </p:ext>
    </p:extLst>
  </p:cSld>
  <p:clrMapOvr>
    <a:masterClrMapping/>
  </p:clrMapOvr>
  <mc:AlternateContent xmlns:mc="http://schemas.openxmlformats.org/markup-compatibility/2006" xmlns:p14="http://schemas.microsoft.com/office/powerpoint/2010/main">
    <mc:Choice Requires="p14">
      <p:transition spd="slow" p14:dur="2000" advTm="30581"/>
    </mc:Choice>
    <mc:Fallback xmlns="">
      <p:transition spd="slow" advTm="3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DB5C4F20-C482-A672-1637-E4D20ACE5223}"/>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A66E588C-9335-5A0C-13E0-5155D75532C8}"/>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Robustness Diagram</a:t>
            </a:r>
            <a:endParaRPr/>
          </a:p>
        </p:txBody>
      </p:sp>
      <p:sp>
        <p:nvSpPr>
          <p:cNvPr id="96" name="Google Shape;96;p19">
            <a:extLst>
              <a:ext uri="{FF2B5EF4-FFF2-40B4-BE49-F238E27FC236}">
                <a16:creationId xmlns:a16="http://schemas.microsoft.com/office/drawing/2014/main" id="{30A99D98-92CF-E935-D250-423D7BDE1FE7}"/>
              </a:ext>
            </a:extLst>
          </p:cNvPr>
          <p:cNvSpPr txBox="1">
            <a:spLocks noGrp="1"/>
          </p:cNvSpPr>
          <p:nvPr>
            <p:ph type="body" idx="1"/>
          </p:nvPr>
        </p:nvSpPr>
        <p:spPr>
          <a:xfrm>
            <a:off x="311700" y="1120139"/>
            <a:ext cx="8520600" cy="3448735"/>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Explanation:</a:t>
            </a:r>
          </a:p>
          <a:p>
            <a:pPr marL="285750" indent="-285750" algn="just">
              <a:lnSpc>
                <a:spcPct val="100000"/>
              </a:lnSpc>
              <a:spcAft>
                <a:spcPts val="1600"/>
              </a:spcAft>
            </a:pPr>
            <a:r>
              <a:rPr lang="en-US" sz="1400"/>
              <a:t>Boundary classes define system interfaces (GUI, APIs).</a:t>
            </a:r>
          </a:p>
          <a:p>
            <a:pPr marL="285750" indent="-285750" algn="just">
              <a:lnSpc>
                <a:spcPct val="100000"/>
              </a:lnSpc>
              <a:spcAft>
                <a:spcPts val="1600"/>
              </a:spcAft>
            </a:pPr>
            <a:r>
              <a:rPr lang="en-US" sz="1400"/>
              <a:t>Control classes handle business logic (e.g., processing a booking).</a:t>
            </a:r>
          </a:p>
          <a:p>
            <a:pPr marL="285750" indent="-285750" algn="just">
              <a:lnSpc>
                <a:spcPct val="100000"/>
              </a:lnSpc>
              <a:spcAft>
                <a:spcPts val="1600"/>
              </a:spcAft>
            </a:pPr>
            <a:r>
              <a:rPr lang="en-US" sz="1400"/>
              <a:t>Entity classes represent real-world objects stored in the database.</a:t>
            </a:r>
            <a:endParaRPr sz="1400"/>
          </a:p>
        </p:txBody>
      </p:sp>
      <p:sp>
        <p:nvSpPr>
          <p:cNvPr id="97" name="Google Shape;97;p19">
            <a:extLst>
              <a:ext uri="{FF2B5EF4-FFF2-40B4-BE49-F238E27FC236}">
                <a16:creationId xmlns:a16="http://schemas.microsoft.com/office/drawing/2014/main" id="{F4E84A88-EA1C-87FA-C006-0119DACB020B}"/>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Audio 2">
            <a:extLst>
              <a:ext uri="{FF2B5EF4-FFF2-40B4-BE49-F238E27FC236}">
                <a16:creationId xmlns:a16="http://schemas.microsoft.com/office/drawing/2014/main" id="{340C9292-0957-477E-5767-9308EFBC64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800855771"/>
      </p:ext>
    </p:extLst>
  </p:cSld>
  <p:clrMapOvr>
    <a:masterClrMapping/>
  </p:clrMapOvr>
  <mc:AlternateContent xmlns:mc="http://schemas.openxmlformats.org/markup-compatibility/2006" xmlns:p14="http://schemas.microsoft.com/office/powerpoint/2010/main">
    <mc:Choice Requires="p14">
      <p:transition spd="slow" p14:dur="2000" advTm="22250"/>
    </mc:Choice>
    <mc:Fallback xmlns="">
      <p:transition spd="slow" advTm="22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AE00DB22-2E11-051F-654E-76EFF2F2C84B}"/>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A603CC9E-9923-0B8C-F2E2-18A8EFDE71D4}"/>
              </a:ext>
            </a:extLst>
          </p:cNvPr>
          <p:cNvSpPr txBox="1">
            <a:spLocks noGrp="1"/>
          </p:cNvSpPr>
          <p:nvPr>
            <p:ph type="title"/>
          </p:nvPr>
        </p:nvSpPr>
        <p:spPr>
          <a:xfrm>
            <a:off x="311700" y="124975"/>
            <a:ext cx="8520600" cy="5257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Package Diagram</a:t>
            </a:r>
            <a:endParaRPr/>
          </a:p>
        </p:txBody>
      </p:sp>
      <p:sp>
        <p:nvSpPr>
          <p:cNvPr id="97" name="Google Shape;97;p19">
            <a:extLst>
              <a:ext uri="{FF2B5EF4-FFF2-40B4-BE49-F238E27FC236}">
                <a16:creationId xmlns:a16="http://schemas.microsoft.com/office/drawing/2014/main" id="{218150B4-20A4-52CA-93C2-0E641DFCFDE7}"/>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15F88093-9455-7693-2C7F-F5A0D74F56EC}"/>
              </a:ext>
            </a:extLst>
          </p:cNvPr>
          <p:cNvPicPr>
            <a:picLocks noChangeAspect="1"/>
          </p:cNvPicPr>
          <p:nvPr/>
        </p:nvPicPr>
        <p:blipFill>
          <a:blip r:embed="rId5"/>
          <a:stretch>
            <a:fillRect/>
          </a:stretch>
        </p:blipFill>
        <p:spPr>
          <a:xfrm>
            <a:off x="1638495" y="695335"/>
            <a:ext cx="5867009" cy="4361482"/>
          </a:xfrm>
          <a:prstGeom prst="rect">
            <a:avLst/>
          </a:prstGeom>
        </p:spPr>
      </p:pic>
      <p:pic>
        <p:nvPicPr>
          <p:cNvPr id="4" name="Audio 3">
            <a:extLst>
              <a:ext uri="{FF2B5EF4-FFF2-40B4-BE49-F238E27FC236}">
                <a16:creationId xmlns:a16="http://schemas.microsoft.com/office/drawing/2014/main" id="{0E8D0A49-DB74-8513-1E25-A1FA455729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687418131"/>
      </p:ext>
    </p:extLst>
  </p:cSld>
  <p:clrMapOvr>
    <a:masterClrMapping/>
  </p:clrMapOvr>
  <mc:AlternateContent xmlns:mc="http://schemas.openxmlformats.org/markup-compatibility/2006" xmlns:p14="http://schemas.microsoft.com/office/powerpoint/2010/main">
    <mc:Choice Requires="p14">
      <p:transition spd="slow" p14:dur="2000" advTm="6090"/>
    </mc:Choice>
    <mc:Fallback xmlns="">
      <p:transition spd="slow" advTm="6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FDD5EFC3-8A4E-FF62-1889-87387A68A50A}"/>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D50B3B37-0F3A-6BE5-FD14-20C67E6D499A}"/>
              </a:ext>
            </a:extLst>
          </p:cNvPr>
          <p:cNvSpPr txBox="1">
            <a:spLocks noGrp="1"/>
          </p:cNvSpPr>
          <p:nvPr>
            <p:ph type="title"/>
          </p:nvPr>
        </p:nvSpPr>
        <p:spPr>
          <a:xfrm>
            <a:off x="311700" y="213361"/>
            <a:ext cx="8520600" cy="556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Package Diagram</a:t>
            </a:r>
            <a:endParaRPr/>
          </a:p>
        </p:txBody>
      </p:sp>
      <p:sp>
        <p:nvSpPr>
          <p:cNvPr id="96" name="Google Shape;96;p19">
            <a:extLst>
              <a:ext uri="{FF2B5EF4-FFF2-40B4-BE49-F238E27FC236}">
                <a16:creationId xmlns:a16="http://schemas.microsoft.com/office/drawing/2014/main" id="{2242A904-C151-8445-DEE2-1D3B0BC6A451}"/>
              </a:ext>
            </a:extLst>
          </p:cNvPr>
          <p:cNvSpPr txBox="1">
            <a:spLocks noGrp="1"/>
          </p:cNvSpPr>
          <p:nvPr>
            <p:ph type="body" idx="1"/>
          </p:nvPr>
        </p:nvSpPr>
        <p:spPr>
          <a:xfrm>
            <a:off x="311700" y="769621"/>
            <a:ext cx="8520600" cy="4287196"/>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Purpose:</a:t>
            </a:r>
          </a:p>
          <a:p>
            <a:pPr marL="285750" indent="-285750" algn="just">
              <a:lnSpc>
                <a:spcPct val="100000"/>
              </a:lnSpc>
              <a:spcAft>
                <a:spcPts val="1600"/>
              </a:spcAft>
            </a:pPr>
            <a:r>
              <a:rPr lang="en-US" sz="1200"/>
              <a:t>Organizes the system into logical groups.</a:t>
            </a:r>
          </a:p>
          <a:p>
            <a:pPr marL="285750" indent="-285750" algn="just">
              <a:lnSpc>
                <a:spcPct val="100000"/>
              </a:lnSpc>
              <a:spcAft>
                <a:spcPts val="1600"/>
              </a:spcAft>
            </a:pPr>
            <a:r>
              <a:rPr lang="en-US" sz="1200"/>
              <a:t>Helps in modularization and code maintainability.</a:t>
            </a:r>
          </a:p>
          <a:p>
            <a:pPr marL="0" lvl="0" indent="0" algn="just" rtl="0">
              <a:lnSpc>
                <a:spcPct val="100000"/>
              </a:lnSpc>
              <a:spcBef>
                <a:spcPts val="0"/>
              </a:spcBef>
              <a:spcAft>
                <a:spcPts val="1600"/>
              </a:spcAft>
              <a:buNone/>
            </a:pPr>
            <a:r>
              <a:rPr lang="en-US" sz="1400" b="1"/>
              <a:t>Main Packages:</a:t>
            </a:r>
          </a:p>
          <a:p>
            <a:pPr marL="285750" indent="-285750" algn="just">
              <a:lnSpc>
                <a:spcPct val="100000"/>
              </a:lnSpc>
              <a:spcAft>
                <a:spcPts val="1600"/>
              </a:spcAft>
            </a:pPr>
            <a:r>
              <a:rPr lang="en-US" sz="1200"/>
              <a:t>Interface Package → Handles user interactions.</a:t>
            </a:r>
          </a:p>
          <a:p>
            <a:pPr marL="285750" indent="-285750" algn="just">
              <a:lnSpc>
                <a:spcPct val="100000"/>
              </a:lnSpc>
              <a:spcAft>
                <a:spcPts val="1600"/>
              </a:spcAft>
            </a:pPr>
            <a:r>
              <a:rPr lang="en-US" sz="1200"/>
              <a:t>Control Package → Manages booking &amp; payments.</a:t>
            </a:r>
          </a:p>
          <a:p>
            <a:pPr marL="285750" indent="-285750" algn="just">
              <a:lnSpc>
                <a:spcPct val="100000"/>
              </a:lnSpc>
              <a:spcAft>
                <a:spcPts val="1600"/>
              </a:spcAft>
            </a:pPr>
            <a:r>
              <a:rPr lang="en-US" sz="1200"/>
              <a:t>Entity Package → Represents core database objects.</a:t>
            </a:r>
          </a:p>
          <a:p>
            <a:pPr marL="0" lvl="0" indent="0" algn="just" rtl="0">
              <a:lnSpc>
                <a:spcPct val="100000"/>
              </a:lnSpc>
              <a:spcBef>
                <a:spcPts val="0"/>
              </a:spcBef>
              <a:spcAft>
                <a:spcPts val="1600"/>
              </a:spcAft>
              <a:buNone/>
            </a:pPr>
            <a:r>
              <a:rPr lang="en-US" sz="1400" b="1"/>
              <a:t>Relationships:</a:t>
            </a:r>
          </a:p>
          <a:p>
            <a:pPr marL="285750" indent="-285750" algn="just">
              <a:lnSpc>
                <a:spcPct val="100000"/>
              </a:lnSpc>
              <a:spcAft>
                <a:spcPts val="1600"/>
              </a:spcAft>
            </a:pPr>
            <a:r>
              <a:rPr lang="en-US" sz="1200" err="1"/>
              <a:t>UserGUI</a:t>
            </a:r>
            <a:r>
              <a:rPr lang="en-US" sz="1200"/>
              <a:t> → </a:t>
            </a:r>
            <a:r>
              <a:rPr lang="en-US" sz="1200" err="1"/>
              <a:t>BookingController</a:t>
            </a:r>
            <a:r>
              <a:rPr lang="en-US" sz="1200"/>
              <a:t> (Initiates booking process).</a:t>
            </a:r>
          </a:p>
          <a:p>
            <a:pPr marL="285750" indent="-285750" algn="just">
              <a:lnSpc>
                <a:spcPct val="100000"/>
              </a:lnSpc>
              <a:spcAft>
                <a:spcPts val="1600"/>
              </a:spcAft>
            </a:pPr>
            <a:r>
              <a:rPr lang="en-US" sz="1200" err="1"/>
              <a:t>BookingController</a:t>
            </a:r>
            <a:r>
              <a:rPr lang="en-US" sz="1200"/>
              <a:t> → Flight, Ticket, Payment (Handles database transactions).</a:t>
            </a:r>
            <a:endParaRPr sz="1200"/>
          </a:p>
        </p:txBody>
      </p:sp>
      <p:sp>
        <p:nvSpPr>
          <p:cNvPr id="97" name="Google Shape;97;p19">
            <a:extLst>
              <a:ext uri="{FF2B5EF4-FFF2-40B4-BE49-F238E27FC236}">
                <a16:creationId xmlns:a16="http://schemas.microsoft.com/office/drawing/2014/main" id="{B6146A63-C651-61ED-C8F4-33DC0D14DE84}"/>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3" name="Audio 2">
            <a:extLst>
              <a:ext uri="{FF2B5EF4-FFF2-40B4-BE49-F238E27FC236}">
                <a16:creationId xmlns:a16="http://schemas.microsoft.com/office/drawing/2014/main" id="{849B3DFB-6C5A-C557-5FA6-FD6AF9DB7A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667156969"/>
      </p:ext>
    </p:extLst>
  </p:cSld>
  <p:clrMapOvr>
    <a:masterClrMapping/>
  </p:clrMapOvr>
  <mc:AlternateContent xmlns:mc="http://schemas.openxmlformats.org/markup-compatibility/2006" xmlns:p14="http://schemas.microsoft.com/office/powerpoint/2010/main">
    <mc:Choice Requires="p14">
      <p:transition spd="slow" p14:dur="2000" advTm="24256"/>
    </mc:Choice>
    <mc:Fallback xmlns="">
      <p:transition spd="slow" advTm="24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7184AE0D-AAE4-CD43-6C1C-2C014839B951}"/>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4D78BB52-9C6F-E417-49A6-14B8D49B03D1}"/>
              </a:ext>
            </a:extLst>
          </p:cNvPr>
          <p:cNvSpPr txBox="1">
            <a:spLocks noGrp="1"/>
          </p:cNvSpPr>
          <p:nvPr>
            <p:ph type="title"/>
          </p:nvPr>
        </p:nvSpPr>
        <p:spPr>
          <a:xfrm>
            <a:off x="311700" y="213361"/>
            <a:ext cx="8520600" cy="556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Package Diagram</a:t>
            </a:r>
            <a:endParaRPr/>
          </a:p>
        </p:txBody>
      </p:sp>
      <p:sp>
        <p:nvSpPr>
          <p:cNvPr id="96" name="Google Shape;96;p19">
            <a:extLst>
              <a:ext uri="{FF2B5EF4-FFF2-40B4-BE49-F238E27FC236}">
                <a16:creationId xmlns:a16="http://schemas.microsoft.com/office/drawing/2014/main" id="{841D633A-44F9-60DC-33D8-341022F216EC}"/>
              </a:ext>
            </a:extLst>
          </p:cNvPr>
          <p:cNvSpPr txBox="1">
            <a:spLocks noGrp="1"/>
          </p:cNvSpPr>
          <p:nvPr>
            <p:ph type="body" idx="1"/>
          </p:nvPr>
        </p:nvSpPr>
        <p:spPr>
          <a:xfrm>
            <a:off x="311700" y="883919"/>
            <a:ext cx="8520600" cy="4172897"/>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Explanation:</a:t>
            </a:r>
          </a:p>
          <a:p>
            <a:pPr marL="285750" indent="-285750" algn="just">
              <a:lnSpc>
                <a:spcPct val="100000"/>
              </a:lnSpc>
              <a:spcAft>
                <a:spcPts val="1600"/>
              </a:spcAft>
            </a:pPr>
            <a:r>
              <a:rPr lang="en-US" sz="1400"/>
              <a:t>A package diagram helps structure the system efficiently.</a:t>
            </a:r>
          </a:p>
          <a:p>
            <a:pPr marL="285750" indent="-285750" algn="just">
              <a:lnSpc>
                <a:spcPct val="100000"/>
              </a:lnSpc>
              <a:spcAft>
                <a:spcPts val="1600"/>
              </a:spcAft>
            </a:pPr>
            <a:r>
              <a:rPr lang="en-US" sz="1400"/>
              <a:t>Dividing the system into packages ensures better maintainability &amp; scalability.</a:t>
            </a:r>
            <a:endParaRPr sz="1200"/>
          </a:p>
        </p:txBody>
      </p:sp>
      <p:sp>
        <p:nvSpPr>
          <p:cNvPr id="97" name="Google Shape;97;p19">
            <a:extLst>
              <a:ext uri="{FF2B5EF4-FFF2-40B4-BE49-F238E27FC236}">
                <a16:creationId xmlns:a16="http://schemas.microsoft.com/office/drawing/2014/main" id="{24195F82-CF9E-99F1-9C54-407EED7DA62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Audio 2">
            <a:extLst>
              <a:ext uri="{FF2B5EF4-FFF2-40B4-BE49-F238E27FC236}">
                <a16:creationId xmlns:a16="http://schemas.microsoft.com/office/drawing/2014/main" id="{FDBC7908-C95B-B8D1-271E-D790C1413D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917960859"/>
      </p:ext>
    </p:extLst>
  </p:cSld>
  <p:clrMapOvr>
    <a:masterClrMapping/>
  </p:clrMapOvr>
  <mc:AlternateContent xmlns:mc="http://schemas.openxmlformats.org/markup-compatibility/2006" xmlns:p14="http://schemas.microsoft.com/office/powerpoint/2010/main">
    <mc:Choice Requires="p14">
      <p:transition spd="slow" p14:dur="2000" advTm="13120"/>
    </mc:Choice>
    <mc:Fallback xmlns="">
      <p:transition spd="slow" advTm="13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6854D17B-3691-27BF-8753-D86F2919C2E3}"/>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64701B7B-330C-4728-5AE8-2A0171B52FE8}"/>
              </a:ext>
            </a:extLst>
          </p:cNvPr>
          <p:cNvSpPr txBox="1">
            <a:spLocks noGrp="1"/>
          </p:cNvSpPr>
          <p:nvPr>
            <p:ph type="title"/>
          </p:nvPr>
        </p:nvSpPr>
        <p:spPr>
          <a:xfrm>
            <a:off x="311700" y="140023"/>
            <a:ext cx="8520600" cy="5305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Component Diagram</a:t>
            </a:r>
            <a:endParaRPr/>
          </a:p>
        </p:txBody>
      </p:sp>
      <p:sp>
        <p:nvSpPr>
          <p:cNvPr id="97" name="Google Shape;97;p19">
            <a:extLst>
              <a:ext uri="{FF2B5EF4-FFF2-40B4-BE49-F238E27FC236}">
                <a16:creationId xmlns:a16="http://schemas.microsoft.com/office/drawing/2014/main" id="{992E0A70-0D58-9F03-F7B4-2EE151451B0F}"/>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a:extLst>
              <a:ext uri="{FF2B5EF4-FFF2-40B4-BE49-F238E27FC236}">
                <a16:creationId xmlns:a16="http://schemas.microsoft.com/office/drawing/2014/main" id="{1AE59481-D601-047C-1835-86C3B5672C1B}"/>
              </a:ext>
            </a:extLst>
          </p:cNvPr>
          <p:cNvPicPr>
            <a:picLocks noChangeAspect="1"/>
          </p:cNvPicPr>
          <p:nvPr/>
        </p:nvPicPr>
        <p:blipFill>
          <a:blip r:embed="rId5"/>
          <a:stretch>
            <a:fillRect/>
          </a:stretch>
        </p:blipFill>
        <p:spPr>
          <a:xfrm>
            <a:off x="1079066" y="897240"/>
            <a:ext cx="6278176" cy="4106237"/>
          </a:xfrm>
          <a:prstGeom prst="rect">
            <a:avLst/>
          </a:prstGeom>
        </p:spPr>
      </p:pic>
      <p:pic>
        <p:nvPicPr>
          <p:cNvPr id="4" name="Audio 3">
            <a:extLst>
              <a:ext uri="{FF2B5EF4-FFF2-40B4-BE49-F238E27FC236}">
                <a16:creationId xmlns:a16="http://schemas.microsoft.com/office/drawing/2014/main" id="{D56042E1-743E-00F8-0756-AD1CD26B62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151038527"/>
      </p:ext>
    </p:extLst>
  </p:cSld>
  <p:clrMapOvr>
    <a:masterClrMapping/>
  </p:clrMapOvr>
  <mc:AlternateContent xmlns:mc="http://schemas.openxmlformats.org/markup-compatibility/2006" xmlns:p14="http://schemas.microsoft.com/office/powerpoint/2010/main">
    <mc:Choice Requires="p14">
      <p:transition spd="slow" p14:dur="2000" advTm="6229"/>
    </mc:Choice>
    <mc:Fallback xmlns="">
      <p:transition spd="slow" advTm="6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85AE8CEE-7382-0A90-3C62-3AFC108E62DE}"/>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CB6AF48B-B78A-71F6-D12A-694BE358E67D}"/>
              </a:ext>
            </a:extLst>
          </p:cNvPr>
          <p:cNvSpPr txBox="1">
            <a:spLocks noGrp="1"/>
          </p:cNvSpPr>
          <p:nvPr>
            <p:ph type="title"/>
          </p:nvPr>
        </p:nvSpPr>
        <p:spPr>
          <a:xfrm>
            <a:off x="311700" y="320041"/>
            <a:ext cx="8520600" cy="548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Component Diagram</a:t>
            </a:r>
            <a:endParaRPr/>
          </a:p>
        </p:txBody>
      </p:sp>
      <p:sp>
        <p:nvSpPr>
          <p:cNvPr id="96" name="Google Shape;96;p19">
            <a:extLst>
              <a:ext uri="{FF2B5EF4-FFF2-40B4-BE49-F238E27FC236}">
                <a16:creationId xmlns:a16="http://schemas.microsoft.com/office/drawing/2014/main" id="{CB7BB053-79D7-6C62-AED1-F761A47A458B}"/>
              </a:ext>
            </a:extLst>
          </p:cNvPr>
          <p:cNvSpPr txBox="1">
            <a:spLocks noGrp="1"/>
          </p:cNvSpPr>
          <p:nvPr>
            <p:ph type="body" idx="1"/>
          </p:nvPr>
        </p:nvSpPr>
        <p:spPr>
          <a:xfrm>
            <a:off x="311700" y="868681"/>
            <a:ext cx="8520600" cy="4015739"/>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Purpose:</a:t>
            </a:r>
          </a:p>
          <a:p>
            <a:pPr marL="285750" indent="-285750" algn="just">
              <a:lnSpc>
                <a:spcPct val="100000"/>
              </a:lnSpc>
              <a:spcAft>
                <a:spcPts val="1600"/>
              </a:spcAft>
            </a:pPr>
            <a:r>
              <a:rPr lang="en-US" sz="1400"/>
              <a:t>Shows system components and their interactions.</a:t>
            </a:r>
          </a:p>
          <a:p>
            <a:pPr marL="285750" indent="-285750" algn="just">
              <a:lnSpc>
                <a:spcPct val="100000"/>
              </a:lnSpc>
              <a:spcAft>
                <a:spcPts val="1600"/>
              </a:spcAft>
            </a:pPr>
            <a:r>
              <a:rPr lang="en-US" sz="1400"/>
              <a:t>Represents services and external dependencies.</a:t>
            </a:r>
          </a:p>
          <a:p>
            <a:pPr marL="0" lvl="0" indent="0" algn="just" rtl="0">
              <a:lnSpc>
                <a:spcPct val="100000"/>
              </a:lnSpc>
              <a:spcBef>
                <a:spcPts val="0"/>
              </a:spcBef>
              <a:spcAft>
                <a:spcPts val="1600"/>
              </a:spcAft>
              <a:buNone/>
            </a:pPr>
            <a:r>
              <a:rPr lang="en-US" sz="1400" b="1"/>
              <a:t>Main Components:</a:t>
            </a:r>
          </a:p>
          <a:p>
            <a:pPr marL="285750" indent="-285750" algn="just">
              <a:lnSpc>
                <a:spcPct val="100000"/>
              </a:lnSpc>
              <a:spcAft>
                <a:spcPts val="1600"/>
              </a:spcAft>
            </a:pPr>
            <a:r>
              <a:rPr lang="en-US" sz="1400"/>
              <a:t>User Interface → Handles interactions.</a:t>
            </a:r>
          </a:p>
          <a:p>
            <a:pPr marL="285750" indent="-285750" algn="just">
              <a:lnSpc>
                <a:spcPct val="100000"/>
              </a:lnSpc>
              <a:spcAft>
                <a:spcPts val="1600"/>
              </a:spcAft>
            </a:pPr>
            <a:r>
              <a:rPr lang="en-US" sz="1400"/>
              <a:t>Booking Service → Manages ticket booking.</a:t>
            </a:r>
          </a:p>
          <a:p>
            <a:pPr marL="285750" indent="-285750" algn="just">
              <a:lnSpc>
                <a:spcPct val="100000"/>
              </a:lnSpc>
              <a:spcAft>
                <a:spcPts val="1600"/>
              </a:spcAft>
            </a:pPr>
            <a:r>
              <a:rPr lang="en-US" sz="1400"/>
              <a:t>Payment Service → Processes transactions.</a:t>
            </a:r>
          </a:p>
          <a:p>
            <a:pPr marL="285750" indent="-285750" algn="just">
              <a:lnSpc>
                <a:spcPct val="100000"/>
              </a:lnSpc>
              <a:spcAft>
                <a:spcPts val="1600"/>
              </a:spcAft>
            </a:pPr>
            <a:r>
              <a:rPr lang="en-US" sz="1400"/>
              <a:t>Notification Service → Sends booking confirmations.</a:t>
            </a:r>
          </a:p>
          <a:p>
            <a:pPr marL="285750" indent="-285750" algn="just">
              <a:lnSpc>
                <a:spcPct val="100000"/>
              </a:lnSpc>
              <a:spcAft>
                <a:spcPts val="1600"/>
              </a:spcAft>
            </a:pPr>
            <a:r>
              <a:rPr lang="en-US" sz="1400"/>
              <a:t>Database → Stores all booking records.</a:t>
            </a:r>
            <a:endParaRPr sz="1400"/>
          </a:p>
        </p:txBody>
      </p:sp>
      <p:sp>
        <p:nvSpPr>
          <p:cNvPr id="97" name="Google Shape;97;p19">
            <a:extLst>
              <a:ext uri="{FF2B5EF4-FFF2-40B4-BE49-F238E27FC236}">
                <a16:creationId xmlns:a16="http://schemas.microsoft.com/office/drawing/2014/main" id="{9D6620F7-0EF6-0C7E-658F-7B7348C2EE48}"/>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Audio 2">
            <a:extLst>
              <a:ext uri="{FF2B5EF4-FFF2-40B4-BE49-F238E27FC236}">
                <a16:creationId xmlns:a16="http://schemas.microsoft.com/office/drawing/2014/main" id="{5061C017-193D-2406-05CA-92B2C633DA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356814618"/>
      </p:ext>
    </p:extLst>
  </p:cSld>
  <p:clrMapOvr>
    <a:masterClrMapping/>
  </p:clrMapOvr>
  <mc:AlternateContent xmlns:mc="http://schemas.openxmlformats.org/markup-compatibility/2006" xmlns:p14="http://schemas.microsoft.com/office/powerpoint/2010/main">
    <mc:Choice Requires="p14">
      <p:transition spd="slow" p14:dur="2000" advTm="21216"/>
    </mc:Choice>
    <mc:Fallback xmlns="">
      <p:transition spd="slow" advTm="21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Intro</a:t>
            </a:r>
            <a:endParaRPr/>
          </a:p>
        </p:txBody>
      </p:sp>
      <p:sp>
        <p:nvSpPr>
          <p:cNvPr id="61" name="Google Shape;61;p14"/>
          <p:cNvSpPr txBox="1">
            <a:spLocks noGrp="1"/>
          </p:cNvSpPr>
          <p:nvPr>
            <p:ph type="body" idx="1"/>
          </p:nvPr>
        </p:nvSpPr>
        <p:spPr>
          <a:xfrm>
            <a:off x="311700" y="1511200"/>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Group 10</a:t>
            </a:r>
            <a:br>
              <a:rPr lang="en-US" sz="2400"/>
            </a:br>
            <a:r>
              <a:rPr lang="en-US" sz="2400"/>
              <a:t>Jatin Chopra, Anisha Agarwal, Prathik Kumar Gaddam</a:t>
            </a:r>
          </a:p>
        </p:txBody>
      </p:sp>
      <p:sp>
        <p:nvSpPr>
          <p:cNvPr id="62" name="Google Shape;62;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Audio 2">
            <a:extLst>
              <a:ext uri="{FF2B5EF4-FFF2-40B4-BE49-F238E27FC236}">
                <a16:creationId xmlns:a16="http://schemas.microsoft.com/office/drawing/2014/main" id="{67460B5C-DE2F-4B18-A1CE-74CA53286B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925"/>
    </mc:Choice>
    <mc:Fallback xmlns="">
      <p:transition spd="slow" advTm="7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6AB7052C-EF27-279D-11D3-6D82874F0692}"/>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05CA3926-EFF2-3C0F-0B40-9651B88C6BBF}"/>
              </a:ext>
            </a:extLst>
          </p:cNvPr>
          <p:cNvSpPr txBox="1">
            <a:spLocks noGrp="1"/>
          </p:cNvSpPr>
          <p:nvPr>
            <p:ph type="title"/>
          </p:nvPr>
        </p:nvSpPr>
        <p:spPr>
          <a:xfrm>
            <a:off x="311700" y="320041"/>
            <a:ext cx="8520600" cy="548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Component Diagram</a:t>
            </a:r>
            <a:endParaRPr/>
          </a:p>
        </p:txBody>
      </p:sp>
      <p:sp>
        <p:nvSpPr>
          <p:cNvPr id="96" name="Google Shape;96;p19">
            <a:extLst>
              <a:ext uri="{FF2B5EF4-FFF2-40B4-BE49-F238E27FC236}">
                <a16:creationId xmlns:a16="http://schemas.microsoft.com/office/drawing/2014/main" id="{2828B090-E815-918A-A79E-7CE08D43767D}"/>
              </a:ext>
            </a:extLst>
          </p:cNvPr>
          <p:cNvSpPr txBox="1">
            <a:spLocks noGrp="1"/>
          </p:cNvSpPr>
          <p:nvPr>
            <p:ph type="body" idx="1"/>
          </p:nvPr>
        </p:nvSpPr>
        <p:spPr>
          <a:xfrm>
            <a:off x="311700" y="868681"/>
            <a:ext cx="8520600" cy="4015739"/>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Interactions:</a:t>
            </a:r>
          </a:p>
          <a:p>
            <a:pPr marL="285750" indent="-285750" algn="just">
              <a:lnSpc>
                <a:spcPct val="100000"/>
              </a:lnSpc>
              <a:spcAft>
                <a:spcPts val="1600"/>
              </a:spcAft>
            </a:pPr>
            <a:r>
              <a:rPr lang="en-US" sz="1400"/>
              <a:t>User Interface → Booking Service</a:t>
            </a:r>
          </a:p>
          <a:p>
            <a:pPr marL="285750" indent="-285750" algn="just">
              <a:lnSpc>
                <a:spcPct val="100000"/>
              </a:lnSpc>
              <a:spcAft>
                <a:spcPts val="1600"/>
              </a:spcAft>
            </a:pPr>
            <a:r>
              <a:rPr lang="en-US" sz="1400"/>
              <a:t>Booking Service → Payment Service, Notification Service, Database</a:t>
            </a:r>
          </a:p>
          <a:p>
            <a:pPr marL="0" lvl="0" indent="0" algn="just" rtl="0">
              <a:lnSpc>
                <a:spcPct val="100000"/>
              </a:lnSpc>
              <a:spcBef>
                <a:spcPts val="0"/>
              </a:spcBef>
              <a:spcAft>
                <a:spcPts val="1600"/>
              </a:spcAft>
              <a:buNone/>
            </a:pPr>
            <a:r>
              <a:rPr lang="en-US" sz="1400" b="1"/>
              <a:t>Explanation:</a:t>
            </a:r>
          </a:p>
          <a:p>
            <a:pPr marL="285750" indent="-285750" algn="just">
              <a:lnSpc>
                <a:spcPct val="100000"/>
              </a:lnSpc>
              <a:spcAft>
                <a:spcPts val="1600"/>
              </a:spcAft>
            </a:pPr>
            <a:r>
              <a:rPr lang="en-US" sz="1400"/>
              <a:t>This diagram visualizes different system components and their dependencies.</a:t>
            </a:r>
          </a:p>
          <a:p>
            <a:pPr marL="285750" indent="-285750" algn="just">
              <a:lnSpc>
                <a:spcPct val="100000"/>
              </a:lnSpc>
              <a:spcAft>
                <a:spcPts val="1600"/>
              </a:spcAft>
            </a:pPr>
            <a:r>
              <a:rPr lang="en-US" sz="1400"/>
              <a:t>It highlights which components are responsible for which task.</a:t>
            </a:r>
            <a:endParaRPr sz="1400"/>
          </a:p>
        </p:txBody>
      </p:sp>
      <p:sp>
        <p:nvSpPr>
          <p:cNvPr id="97" name="Google Shape;97;p19">
            <a:extLst>
              <a:ext uri="{FF2B5EF4-FFF2-40B4-BE49-F238E27FC236}">
                <a16:creationId xmlns:a16="http://schemas.microsoft.com/office/drawing/2014/main" id="{010360A8-52AA-DC72-8C7F-8B2E71617F03}"/>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 name="Audio 2">
            <a:extLst>
              <a:ext uri="{FF2B5EF4-FFF2-40B4-BE49-F238E27FC236}">
                <a16:creationId xmlns:a16="http://schemas.microsoft.com/office/drawing/2014/main" id="{60D0B4E1-F0FD-9674-B0CE-05D24808CF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723384988"/>
      </p:ext>
    </p:extLst>
  </p:cSld>
  <p:clrMapOvr>
    <a:masterClrMapping/>
  </p:clrMapOvr>
  <mc:AlternateContent xmlns:mc="http://schemas.openxmlformats.org/markup-compatibility/2006" xmlns:p14="http://schemas.microsoft.com/office/powerpoint/2010/main">
    <mc:Choice Requires="p14">
      <p:transition spd="slow" p14:dur="2000" advTm="13365"/>
    </mc:Choice>
    <mc:Fallback xmlns="">
      <p:transition spd="slow" advTm="13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8C24ED09-64A0-B228-0BD0-7F887E750BA5}"/>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AF2A1599-6614-53C4-F727-D1F793E589AF}"/>
              </a:ext>
            </a:extLst>
          </p:cNvPr>
          <p:cNvSpPr txBox="1">
            <a:spLocks noGrp="1"/>
          </p:cNvSpPr>
          <p:nvPr>
            <p:ph type="title"/>
          </p:nvPr>
        </p:nvSpPr>
        <p:spPr>
          <a:xfrm>
            <a:off x="311700" y="144781"/>
            <a:ext cx="8520600" cy="4876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Class Diagram</a:t>
            </a:r>
            <a:endParaRPr/>
          </a:p>
        </p:txBody>
      </p:sp>
      <p:sp>
        <p:nvSpPr>
          <p:cNvPr id="97" name="Google Shape;97;p19">
            <a:extLst>
              <a:ext uri="{FF2B5EF4-FFF2-40B4-BE49-F238E27FC236}">
                <a16:creationId xmlns:a16="http://schemas.microsoft.com/office/drawing/2014/main" id="{C02435FB-9BA0-F43E-124C-279FB605AFDF}"/>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9" name="Picture 8">
            <a:extLst>
              <a:ext uri="{FF2B5EF4-FFF2-40B4-BE49-F238E27FC236}">
                <a16:creationId xmlns:a16="http://schemas.microsoft.com/office/drawing/2014/main" id="{8C4AF3BD-9E25-BF21-FF3F-5CEF9D0169ED}"/>
              </a:ext>
            </a:extLst>
          </p:cNvPr>
          <p:cNvPicPr>
            <a:picLocks noChangeAspect="1"/>
          </p:cNvPicPr>
          <p:nvPr/>
        </p:nvPicPr>
        <p:blipFill>
          <a:blip r:embed="rId5"/>
          <a:stretch>
            <a:fillRect/>
          </a:stretch>
        </p:blipFill>
        <p:spPr>
          <a:xfrm>
            <a:off x="944881" y="693420"/>
            <a:ext cx="7231379" cy="4305299"/>
          </a:xfrm>
          <a:prstGeom prst="rect">
            <a:avLst/>
          </a:prstGeom>
        </p:spPr>
      </p:pic>
      <p:pic>
        <p:nvPicPr>
          <p:cNvPr id="3" name="Audio 2">
            <a:extLst>
              <a:ext uri="{FF2B5EF4-FFF2-40B4-BE49-F238E27FC236}">
                <a16:creationId xmlns:a16="http://schemas.microsoft.com/office/drawing/2014/main" id="{110F362A-762E-1655-6768-5D569BD0B7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368360941"/>
      </p:ext>
    </p:extLst>
  </p:cSld>
  <p:clrMapOvr>
    <a:masterClrMapping/>
  </p:clrMapOvr>
  <mc:AlternateContent xmlns:mc="http://schemas.openxmlformats.org/markup-compatibility/2006" xmlns:p14="http://schemas.microsoft.com/office/powerpoint/2010/main">
    <mc:Choice Requires="p14">
      <p:transition spd="slow" p14:dur="2000" advTm="3946"/>
    </mc:Choice>
    <mc:Fallback xmlns="">
      <p:transition spd="slow" advTm="3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53A58578-9FD6-8D36-BD4A-C140C607ABBC}"/>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CAFC915D-2494-7808-4AFC-E62C10C66EC8}"/>
              </a:ext>
            </a:extLst>
          </p:cNvPr>
          <p:cNvSpPr txBox="1">
            <a:spLocks noGrp="1"/>
          </p:cNvSpPr>
          <p:nvPr>
            <p:ph type="title"/>
          </p:nvPr>
        </p:nvSpPr>
        <p:spPr>
          <a:xfrm>
            <a:off x="311700" y="86683"/>
            <a:ext cx="8520600" cy="5381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Class Diagram</a:t>
            </a:r>
            <a:endParaRPr/>
          </a:p>
        </p:txBody>
      </p:sp>
      <p:sp>
        <p:nvSpPr>
          <p:cNvPr id="96" name="Google Shape;96;p19">
            <a:extLst>
              <a:ext uri="{FF2B5EF4-FFF2-40B4-BE49-F238E27FC236}">
                <a16:creationId xmlns:a16="http://schemas.microsoft.com/office/drawing/2014/main" id="{6B2A6369-DDCD-71E0-9A6C-36A8913231AA}"/>
              </a:ext>
            </a:extLst>
          </p:cNvPr>
          <p:cNvSpPr txBox="1">
            <a:spLocks noGrp="1"/>
          </p:cNvSpPr>
          <p:nvPr>
            <p:ph type="body" idx="1"/>
          </p:nvPr>
        </p:nvSpPr>
        <p:spPr>
          <a:xfrm>
            <a:off x="311700" y="624841"/>
            <a:ext cx="8520600" cy="451866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Purpose:</a:t>
            </a:r>
          </a:p>
          <a:p>
            <a:pPr marL="171450" indent="-171450" algn="just">
              <a:lnSpc>
                <a:spcPct val="100000"/>
              </a:lnSpc>
              <a:spcAft>
                <a:spcPts val="1600"/>
              </a:spcAft>
            </a:pPr>
            <a:r>
              <a:rPr lang="en-US" sz="1200"/>
              <a:t>Represents system classes, attributes, and methods.</a:t>
            </a:r>
          </a:p>
          <a:p>
            <a:pPr marL="171450" indent="-171450" algn="just">
              <a:lnSpc>
                <a:spcPct val="100000"/>
              </a:lnSpc>
              <a:spcAft>
                <a:spcPts val="1600"/>
              </a:spcAft>
            </a:pPr>
            <a:r>
              <a:rPr lang="en-US" sz="1200"/>
              <a:t>Shows relationships among objects.</a:t>
            </a:r>
          </a:p>
          <a:p>
            <a:pPr marL="0" lvl="0" indent="0" algn="just" rtl="0">
              <a:lnSpc>
                <a:spcPct val="100000"/>
              </a:lnSpc>
              <a:spcBef>
                <a:spcPts val="0"/>
              </a:spcBef>
              <a:spcAft>
                <a:spcPts val="1600"/>
              </a:spcAft>
              <a:buNone/>
            </a:pPr>
            <a:r>
              <a:rPr lang="en-US" sz="1400" b="1"/>
              <a:t>Key Classes:</a:t>
            </a:r>
          </a:p>
          <a:p>
            <a:pPr marL="171450" indent="-171450" algn="just">
              <a:lnSpc>
                <a:spcPct val="100000"/>
              </a:lnSpc>
              <a:spcAft>
                <a:spcPts val="1600"/>
              </a:spcAft>
            </a:pPr>
            <a:r>
              <a:rPr lang="en-US" sz="1200"/>
              <a:t>User: </a:t>
            </a:r>
            <a:r>
              <a:rPr lang="en-US" sz="1200" err="1"/>
              <a:t>userId</a:t>
            </a:r>
            <a:r>
              <a:rPr lang="en-US" sz="1200"/>
              <a:t>, name, email</a:t>
            </a:r>
          </a:p>
          <a:p>
            <a:pPr marL="171450" indent="-171450" algn="just">
              <a:lnSpc>
                <a:spcPct val="100000"/>
              </a:lnSpc>
              <a:spcAft>
                <a:spcPts val="1600"/>
              </a:spcAft>
            </a:pPr>
            <a:r>
              <a:rPr lang="en-US" sz="1200"/>
              <a:t>Flight: </a:t>
            </a:r>
            <a:r>
              <a:rPr lang="en-US" sz="1200" err="1"/>
              <a:t>flightId</a:t>
            </a:r>
            <a:r>
              <a:rPr lang="en-US" sz="1200"/>
              <a:t>, source, destination</a:t>
            </a:r>
          </a:p>
          <a:p>
            <a:pPr marL="171450" indent="-171450" algn="just">
              <a:lnSpc>
                <a:spcPct val="100000"/>
              </a:lnSpc>
              <a:spcAft>
                <a:spcPts val="1600"/>
              </a:spcAft>
            </a:pPr>
            <a:r>
              <a:rPr lang="en-US" sz="1200"/>
              <a:t>Ticket: </a:t>
            </a:r>
            <a:r>
              <a:rPr lang="en-US" sz="1200" err="1"/>
              <a:t>ticketId</a:t>
            </a:r>
            <a:r>
              <a:rPr lang="en-US" sz="1200"/>
              <a:t>, </a:t>
            </a:r>
            <a:r>
              <a:rPr lang="en-US" sz="1200" err="1"/>
              <a:t>seatNumber</a:t>
            </a:r>
            <a:r>
              <a:rPr lang="en-US" sz="1200"/>
              <a:t>, booking status</a:t>
            </a:r>
          </a:p>
          <a:p>
            <a:pPr marL="171450" indent="-171450" algn="just">
              <a:lnSpc>
                <a:spcPct val="100000"/>
              </a:lnSpc>
              <a:spcAft>
                <a:spcPts val="1600"/>
              </a:spcAft>
            </a:pPr>
            <a:r>
              <a:rPr lang="en-US" sz="1200"/>
              <a:t>Booking: </a:t>
            </a:r>
            <a:r>
              <a:rPr lang="en-US" sz="1200" err="1"/>
              <a:t>bookingId</a:t>
            </a:r>
            <a:r>
              <a:rPr lang="en-US" sz="1200"/>
              <a:t>, </a:t>
            </a:r>
            <a:r>
              <a:rPr lang="en-US" sz="1200" err="1"/>
              <a:t>userId</a:t>
            </a:r>
            <a:r>
              <a:rPr lang="en-US" sz="1200"/>
              <a:t>, ticket</a:t>
            </a:r>
          </a:p>
          <a:p>
            <a:pPr marL="0" lvl="0" indent="0" algn="just" rtl="0">
              <a:lnSpc>
                <a:spcPct val="100000"/>
              </a:lnSpc>
              <a:spcBef>
                <a:spcPts val="0"/>
              </a:spcBef>
              <a:spcAft>
                <a:spcPts val="1600"/>
              </a:spcAft>
              <a:buNone/>
            </a:pPr>
            <a:r>
              <a:rPr lang="en-US" sz="1400" b="1"/>
              <a:t>Relationships:</a:t>
            </a:r>
          </a:p>
          <a:p>
            <a:pPr marL="171450" indent="-171450" algn="just">
              <a:lnSpc>
                <a:spcPct val="100000"/>
              </a:lnSpc>
              <a:spcAft>
                <a:spcPts val="1600"/>
              </a:spcAft>
            </a:pPr>
            <a:r>
              <a:rPr lang="en-US" sz="1200"/>
              <a:t>User → Booking (1-to-Many)</a:t>
            </a:r>
          </a:p>
          <a:p>
            <a:pPr marL="171450" indent="-171450" algn="just">
              <a:lnSpc>
                <a:spcPct val="100000"/>
              </a:lnSpc>
              <a:spcAft>
                <a:spcPts val="1600"/>
              </a:spcAft>
            </a:pPr>
            <a:r>
              <a:rPr lang="en-US" sz="1200"/>
              <a:t>Booking → Ticket (1-to-1)</a:t>
            </a:r>
            <a:endParaRPr sz="1200"/>
          </a:p>
        </p:txBody>
      </p:sp>
      <p:sp>
        <p:nvSpPr>
          <p:cNvPr id="97" name="Google Shape;97;p19">
            <a:extLst>
              <a:ext uri="{FF2B5EF4-FFF2-40B4-BE49-F238E27FC236}">
                <a16:creationId xmlns:a16="http://schemas.microsoft.com/office/drawing/2014/main" id="{B19451AB-7877-CEAA-A858-441F8F054083}"/>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Audio 2">
            <a:extLst>
              <a:ext uri="{FF2B5EF4-FFF2-40B4-BE49-F238E27FC236}">
                <a16:creationId xmlns:a16="http://schemas.microsoft.com/office/drawing/2014/main" id="{364F8562-FDE4-4D45-E51D-C6E59F8A54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935321771"/>
      </p:ext>
    </p:extLst>
  </p:cSld>
  <p:clrMapOvr>
    <a:masterClrMapping/>
  </p:clrMapOvr>
  <mc:AlternateContent xmlns:mc="http://schemas.openxmlformats.org/markup-compatibility/2006" xmlns:p14="http://schemas.microsoft.com/office/powerpoint/2010/main">
    <mc:Choice Requires="p14">
      <p:transition spd="slow" p14:dur="2000" advTm="33450"/>
    </mc:Choice>
    <mc:Fallback xmlns="">
      <p:transition spd="slow" advTm="33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A23841D3-3755-F3FC-37E2-455064F406C3}"/>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4EF09A9-CDD5-1F48-3490-A3CF66714E5E}"/>
              </a:ext>
            </a:extLst>
          </p:cNvPr>
          <p:cNvSpPr txBox="1">
            <a:spLocks noGrp="1"/>
          </p:cNvSpPr>
          <p:nvPr>
            <p:ph type="title"/>
          </p:nvPr>
        </p:nvSpPr>
        <p:spPr>
          <a:xfrm>
            <a:off x="311700" y="86683"/>
            <a:ext cx="8520600" cy="553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Sequence Diagram (5 use cases)</a:t>
            </a:r>
            <a:endParaRPr/>
          </a:p>
        </p:txBody>
      </p:sp>
      <p:sp>
        <p:nvSpPr>
          <p:cNvPr id="96" name="Google Shape;96;p19">
            <a:extLst>
              <a:ext uri="{FF2B5EF4-FFF2-40B4-BE49-F238E27FC236}">
                <a16:creationId xmlns:a16="http://schemas.microsoft.com/office/drawing/2014/main" id="{3F5E426C-F162-B5A0-6668-E21B57B4FFCC}"/>
              </a:ext>
            </a:extLst>
          </p:cNvPr>
          <p:cNvSpPr txBox="1">
            <a:spLocks noGrp="1"/>
          </p:cNvSpPr>
          <p:nvPr>
            <p:ph type="body" idx="1"/>
          </p:nvPr>
        </p:nvSpPr>
        <p:spPr>
          <a:xfrm>
            <a:off x="311700" y="640080"/>
            <a:ext cx="8520600" cy="4416737"/>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Actors &amp; Components:</a:t>
            </a:r>
          </a:p>
          <a:p>
            <a:pPr marL="285750" indent="-285750" algn="just">
              <a:lnSpc>
                <a:spcPct val="100000"/>
              </a:lnSpc>
              <a:spcAft>
                <a:spcPts val="1600"/>
              </a:spcAft>
            </a:pPr>
            <a:r>
              <a:rPr lang="en-US" sz="1300"/>
              <a:t>Actor: User/System Component.</a:t>
            </a:r>
          </a:p>
          <a:p>
            <a:pPr marL="285750" indent="-285750" algn="just">
              <a:lnSpc>
                <a:spcPct val="100000"/>
              </a:lnSpc>
              <a:spcAft>
                <a:spcPts val="1600"/>
              </a:spcAft>
            </a:pPr>
            <a:r>
              <a:rPr lang="en-US" sz="1300"/>
              <a:t>Interface: GUI/API Calls.</a:t>
            </a:r>
          </a:p>
          <a:p>
            <a:pPr marL="285750" indent="-285750" algn="just">
              <a:lnSpc>
                <a:spcPct val="100000"/>
              </a:lnSpc>
              <a:spcAft>
                <a:spcPts val="1600"/>
              </a:spcAft>
            </a:pPr>
            <a:r>
              <a:rPr lang="en-US" sz="1300"/>
              <a:t>Control: Booking/Payment Controller.</a:t>
            </a:r>
          </a:p>
          <a:p>
            <a:pPr marL="285750" indent="-285750" algn="just">
              <a:lnSpc>
                <a:spcPct val="100000"/>
              </a:lnSpc>
              <a:spcAft>
                <a:spcPts val="1600"/>
              </a:spcAft>
            </a:pPr>
            <a:r>
              <a:rPr lang="en-US" sz="1300"/>
              <a:t>Entities: Flight, Ticket, Payment.</a:t>
            </a:r>
          </a:p>
          <a:p>
            <a:pPr marL="0" lvl="0" indent="0" algn="just" rtl="0">
              <a:lnSpc>
                <a:spcPct val="100000"/>
              </a:lnSpc>
              <a:spcBef>
                <a:spcPts val="0"/>
              </a:spcBef>
              <a:spcAft>
                <a:spcPts val="1600"/>
              </a:spcAft>
              <a:buNone/>
            </a:pPr>
            <a:r>
              <a:rPr lang="en-US" sz="1400" b="1"/>
              <a:t>Use Cases Covered:</a:t>
            </a:r>
          </a:p>
          <a:p>
            <a:pPr marL="285750" indent="-285750" algn="just">
              <a:lnSpc>
                <a:spcPct val="100000"/>
              </a:lnSpc>
              <a:spcAft>
                <a:spcPts val="1600"/>
              </a:spcAft>
            </a:pPr>
            <a:r>
              <a:rPr lang="en-US" sz="1400" b="1"/>
              <a:t> </a:t>
            </a:r>
            <a:r>
              <a:rPr lang="en-US" sz="1300"/>
              <a:t>Search Flights</a:t>
            </a:r>
          </a:p>
          <a:p>
            <a:pPr marL="285750" indent="-285750" algn="just">
              <a:lnSpc>
                <a:spcPct val="100000"/>
              </a:lnSpc>
              <a:spcAft>
                <a:spcPts val="1600"/>
              </a:spcAft>
            </a:pPr>
            <a:r>
              <a:rPr lang="en-US" sz="1300"/>
              <a:t> Select Flight &amp; Seat</a:t>
            </a:r>
          </a:p>
          <a:p>
            <a:pPr marL="285750" indent="-285750" algn="just">
              <a:lnSpc>
                <a:spcPct val="100000"/>
              </a:lnSpc>
              <a:spcAft>
                <a:spcPts val="1600"/>
              </a:spcAft>
            </a:pPr>
            <a:r>
              <a:rPr lang="en-US" sz="1300"/>
              <a:t> Book Ticket</a:t>
            </a:r>
          </a:p>
          <a:p>
            <a:pPr marL="285750" indent="-285750" algn="just">
              <a:lnSpc>
                <a:spcPct val="100000"/>
              </a:lnSpc>
              <a:spcAft>
                <a:spcPts val="1600"/>
              </a:spcAft>
            </a:pPr>
            <a:r>
              <a:rPr lang="en-US" sz="1300"/>
              <a:t> Make Payment</a:t>
            </a:r>
          </a:p>
          <a:p>
            <a:pPr marL="285750" indent="-285750" algn="just">
              <a:lnSpc>
                <a:spcPct val="100000"/>
              </a:lnSpc>
              <a:spcAft>
                <a:spcPts val="1600"/>
              </a:spcAft>
            </a:pPr>
            <a:r>
              <a:rPr lang="en-US" sz="1300"/>
              <a:t> Cancel Booking</a:t>
            </a:r>
            <a:endParaRPr sz="1300"/>
          </a:p>
        </p:txBody>
      </p:sp>
      <p:sp>
        <p:nvSpPr>
          <p:cNvPr id="97" name="Google Shape;97;p19">
            <a:extLst>
              <a:ext uri="{FF2B5EF4-FFF2-40B4-BE49-F238E27FC236}">
                <a16:creationId xmlns:a16="http://schemas.microsoft.com/office/drawing/2014/main" id="{4E7E461B-8FDA-5B0E-AFEB-CC563964F470}"/>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3" name="Audio 2">
            <a:extLst>
              <a:ext uri="{FF2B5EF4-FFF2-40B4-BE49-F238E27FC236}">
                <a16:creationId xmlns:a16="http://schemas.microsoft.com/office/drawing/2014/main" id="{A3AC75ED-A09F-CB6C-33B4-06AC7F5C91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37058496"/>
      </p:ext>
    </p:extLst>
  </p:cSld>
  <p:clrMapOvr>
    <a:masterClrMapping/>
  </p:clrMapOvr>
  <mc:AlternateContent xmlns:mc="http://schemas.openxmlformats.org/markup-compatibility/2006" xmlns:p14="http://schemas.microsoft.com/office/powerpoint/2010/main">
    <mc:Choice Requires="p14">
      <p:transition spd="slow" p14:dur="2000" advTm="25141"/>
    </mc:Choice>
    <mc:Fallback xmlns="">
      <p:transition spd="slow" advTm="25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0B03A5D1-66F8-8A36-F04F-D6072F8398A8}"/>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944819CD-546A-FFE7-C251-EDC54F88E8F0}"/>
              </a:ext>
            </a:extLst>
          </p:cNvPr>
          <p:cNvSpPr txBox="1">
            <a:spLocks noGrp="1"/>
          </p:cNvSpPr>
          <p:nvPr>
            <p:ph type="title"/>
          </p:nvPr>
        </p:nvSpPr>
        <p:spPr>
          <a:xfrm>
            <a:off x="311699" y="86683"/>
            <a:ext cx="8730941" cy="553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Sequence Diagram (</a:t>
            </a:r>
            <a:r>
              <a:rPr lang="en-US" sz="2000"/>
              <a:t>U</a:t>
            </a:r>
            <a:r>
              <a:rPr lang="en-US" sz="2400"/>
              <a:t>se case 1: Search Flight)</a:t>
            </a:r>
            <a:endParaRPr sz="2000"/>
          </a:p>
        </p:txBody>
      </p:sp>
      <p:sp>
        <p:nvSpPr>
          <p:cNvPr id="97" name="Google Shape;97;p19">
            <a:extLst>
              <a:ext uri="{FF2B5EF4-FFF2-40B4-BE49-F238E27FC236}">
                <a16:creationId xmlns:a16="http://schemas.microsoft.com/office/drawing/2014/main" id="{221010D4-1CC3-7C6A-F05A-196824A0549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3" name="Picture 2">
            <a:extLst>
              <a:ext uri="{FF2B5EF4-FFF2-40B4-BE49-F238E27FC236}">
                <a16:creationId xmlns:a16="http://schemas.microsoft.com/office/drawing/2014/main" id="{110188F4-FBB4-5333-B6D3-9D0B812441B6}"/>
              </a:ext>
            </a:extLst>
          </p:cNvPr>
          <p:cNvPicPr>
            <a:picLocks noChangeAspect="1"/>
          </p:cNvPicPr>
          <p:nvPr/>
        </p:nvPicPr>
        <p:blipFill>
          <a:blip r:embed="rId5"/>
          <a:stretch>
            <a:fillRect/>
          </a:stretch>
        </p:blipFill>
        <p:spPr>
          <a:xfrm>
            <a:off x="101359" y="1036321"/>
            <a:ext cx="8730941" cy="3367284"/>
          </a:xfrm>
          <a:prstGeom prst="rect">
            <a:avLst/>
          </a:prstGeom>
        </p:spPr>
      </p:pic>
      <p:pic>
        <p:nvPicPr>
          <p:cNvPr id="10" name="Audio 9">
            <a:extLst>
              <a:ext uri="{FF2B5EF4-FFF2-40B4-BE49-F238E27FC236}">
                <a16:creationId xmlns:a16="http://schemas.microsoft.com/office/drawing/2014/main" id="{F14FC339-AB32-F075-241A-F3EDC4A07D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959997051"/>
      </p:ext>
    </p:extLst>
  </p:cSld>
  <p:clrMapOvr>
    <a:masterClrMapping/>
  </p:clrMapOvr>
  <mc:AlternateContent xmlns:mc="http://schemas.openxmlformats.org/markup-compatibility/2006" xmlns:p14="http://schemas.microsoft.com/office/powerpoint/2010/main">
    <mc:Choice Requires="p14">
      <p:transition spd="slow" p14:dur="2000" advTm="4362"/>
    </mc:Choice>
    <mc:Fallback xmlns="">
      <p:transition spd="slow" advTm="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B32A3DA4-D070-B39B-3366-9E72F83B1297}"/>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5BB1CB16-3585-89C1-2EC4-2A97B03ED295}"/>
              </a:ext>
            </a:extLst>
          </p:cNvPr>
          <p:cNvSpPr txBox="1">
            <a:spLocks noGrp="1"/>
          </p:cNvSpPr>
          <p:nvPr>
            <p:ph type="title"/>
          </p:nvPr>
        </p:nvSpPr>
        <p:spPr>
          <a:xfrm>
            <a:off x="311700" y="86683"/>
            <a:ext cx="8520600" cy="553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Sequence Diagram (</a:t>
            </a:r>
            <a:r>
              <a:rPr lang="en-US" sz="1800"/>
              <a:t>U</a:t>
            </a:r>
            <a:r>
              <a:rPr lang="en-US" sz="2000"/>
              <a:t>se case 2: Search Flight &amp; Seats)</a:t>
            </a:r>
            <a:endParaRPr sz="1800"/>
          </a:p>
        </p:txBody>
      </p:sp>
      <p:sp>
        <p:nvSpPr>
          <p:cNvPr id="97" name="Google Shape;97;p19">
            <a:extLst>
              <a:ext uri="{FF2B5EF4-FFF2-40B4-BE49-F238E27FC236}">
                <a16:creationId xmlns:a16="http://schemas.microsoft.com/office/drawing/2014/main" id="{AAC3F21A-9613-1EAF-C60D-040C650D109A}"/>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4" name="Picture 3">
            <a:extLst>
              <a:ext uri="{FF2B5EF4-FFF2-40B4-BE49-F238E27FC236}">
                <a16:creationId xmlns:a16="http://schemas.microsoft.com/office/drawing/2014/main" id="{6FBE1A70-20A5-2B8A-9B3D-E6064BCBEC16}"/>
              </a:ext>
            </a:extLst>
          </p:cNvPr>
          <p:cNvPicPr>
            <a:picLocks noChangeAspect="1"/>
          </p:cNvPicPr>
          <p:nvPr/>
        </p:nvPicPr>
        <p:blipFill>
          <a:blip r:embed="rId5"/>
          <a:stretch>
            <a:fillRect/>
          </a:stretch>
        </p:blipFill>
        <p:spPr>
          <a:xfrm>
            <a:off x="1423987" y="1058957"/>
            <a:ext cx="6296025" cy="3522124"/>
          </a:xfrm>
          <a:prstGeom prst="rect">
            <a:avLst/>
          </a:prstGeom>
        </p:spPr>
      </p:pic>
      <p:pic>
        <p:nvPicPr>
          <p:cNvPr id="3" name="Audio 2">
            <a:extLst>
              <a:ext uri="{FF2B5EF4-FFF2-40B4-BE49-F238E27FC236}">
                <a16:creationId xmlns:a16="http://schemas.microsoft.com/office/drawing/2014/main" id="{1455E431-A838-8943-2650-E1E5546E85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24549325"/>
      </p:ext>
    </p:extLst>
  </p:cSld>
  <p:clrMapOvr>
    <a:masterClrMapping/>
  </p:clrMapOvr>
  <mc:AlternateContent xmlns:mc="http://schemas.openxmlformats.org/markup-compatibility/2006" xmlns:p14="http://schemas.microsoft.com/office/powerpoint/2010/main">
    <mc:Choice Requires="p14">
      <p:transition spd="slow" p14:dur="2000" advTm="6666"/>
    </mc:Choice>
    <mc:Fallback xmlns="">
      <p:transition spd="slow" advTm="6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C152D1E3-5F9A-F4AE-6213-6152F796D425}"/>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E81312C5-28C7-21C4-9C50-FA4935383252}"/>
              </a:ext>
            </a:extLst>
          </p:cNvPr>
          <p:cNvSpPr txBox="1">
            <a:spLocks noGrp="1"/>
          </p:cNvSpPr>
          <p:nvPr>
            <p:ph type="title"/>
          </p:nvPr>
        </p:nvSpPr>
        <p:spPr>
          <a:xfrm>
            <a:off x="311700" y="86683"/>
            <a:ext cx="8520600" cy="553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Sequence Diagram (</a:t>
            </a:r>
            <a:r>
              <a:rPr lang="en-US" sz="2000"/>
              <a:t>U</a:t>
            </a:r>
            <a:r>
              <a:rPr lang="en-US" sz="2400"/>
              <a:t>se case 3: Book a ticket)</a:t>
            </a:r>
            <a:endParaRPr sz="2000"/>
          </a:p>
        </p:txBody>
      </p:sp>
      <p:sp>
        <p:nvSpPr>
          <p:cNvPr id="97" name="Google Shape;97;p19">
            <a:extLst>
              <a:ext uri="{FF2B5EF4-FFF2-40B4-BE49-F238E27FC236}">
                <a16:creationId xmlns:a16="http://schemas.microsoft.com/office/drawing/2014/main" id="{167CA48F-E98A-5DBC-4E09-79761282A8B9}"/>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4" name="Picture 3">
            <a:extLst>
              <a:ext uri="{FF2B5EF4-FFF2-40B4-BE49-F238E27FC236}">
                <a16:creationId xmlns:a16="http://schemas.microsoft.com/office/drawing/2014/main" id="{DC82C0FE-907A-71F7-C91D-8DB1458BF00D}"/>
              </a:ext>
            </a:extLst>
          </p:cNvPr>
          <p:cNvPicPr>
            <a:picLocks noChangeAspect="1"/>
          </p:cNvPicPr>
          <p:nvPr/>
        </p:nvPicPr>
        <p:blipFill>
          <a:blip r:embed="rId5"/>
          <a:stretch>
            <a:fillRect/>
          </a:stretch>
        </p:blipFill>
        <p:spPr>
          <a:xfrm>
            <a:off x="341570" y="1027695"/>
            <a:ext cx="8460860" cy="3088109"/>
          </a:xfrm>
          <a:prstGeom prst="rect">
            <a:avLst/>
          </a:prstGeom>
        </p:spPr>
      </p:pic>
      <p:pic>
        <p:nvPicPr>
          <p:cNvPr id="3" name="Audio 2">
            <a:extLst>
              <a:ext uri="{FF2B5EF4-FFF2-40B4-BE49-F238E27FC236}">
                <a16:creationId xmlns:a16="http://schemas.microsoft.com/office/drawing/2014/main" id="{6A697032-E5FD-A9E7-7014-532AE68C82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877481998"/>
      </p:ext>
    </p:extLst>
  </p:cSld>
  <p:clrMapOvr>
    <a:masterClrMapping/>
  </p:clrMapOvr>
  <mc:AlternateContent xmlns:mc="http://schemas.openxmlformats.org/markup-compatibility/2006" xmlns:p14="http://schemas.microsoft.com/office/powerpoint/2010/main">
    <mc:Choice Requires="p14">
      <p:transition spd="slow" p14:dur="2000" advTm="5269"/>
    </mc:Choice>
    <mc:Fallback xmlns="">
      <p:transition spd="slow" advTm="5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2E2ABA7C-126C-EA2B-85DA-56F7A3CA1DD3}"/>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B32BB896-127C-77EA-7F9A-C47432767769}"/>
              </a:ext>
            </a:extLst>
          </p:cNvPr>
          <p:cNvSpPr txBox="1">
            <a:spLocks noGrp="1"/>
          </p:cNvSpPr>
          <p:nvPr>
            <p:ph type="title"/>
          </p:nvPr>
        </p:nvSpPr>
        <p:spPr>
          <a:xfrm>
            <a:off x="311700" y="86683"/>
            <a:ext cx="8520600" cy="553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Sequence Diagram (</a:t>
            </a:r>
            <a:r>
              <a:rPr lang="en-US" sz="2000"/>
              <a:t>U</a:t>
            </a:r>
            <a:r>
              <a:rPr lang="en-US" sz="2400"/>
              <a:t>se case 4: Cancel a ticket)</a:t>
            </a:r>
            <a:endParaRPr sz="2000"/>
          </a:p>
        </p:txBody>
      </p:sp>
      <p:sp>
        <p:nvSpPr>
          <p:cNvPr id="97" name="Google Shape;97;p19">
            <a:extLst>
              <a:ext uri="{FF2B5EF4-FFF2-40B4-BE49-F238E27FC236}">
                <a16:creationId xmlns:a16="http://schemas.microsoft.com/office/drawing/2014/main" id="{EC20DB93-71BA-8B80-FC13-FE76C19A2FE5}"/>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4" name="Picture 3">
            <a:extLst>
              <a:ext uri="{FF2B5EF4-FFF2-40B4-BE49-F238E27FC236}">
                <a16:creationId xmlns:a16="http://schemas.microsoft.com/office/drawing/2014/main" id="{8237A940-F04B-3266-13F8-65293B0CED73}"/>
              </a:ext>
            </a:extLst>
          </p:cNvPr>
          <p:cNvPicPr>
            <a:picLocks noChangeAspect="1"/>
          </p:cNvPicPr>
          <p:nvPr/>
        </p:nvPicPr>
        <p:blipFill>
          <a:blip r:embed="rId5"/>
          <a:stretch>
            <a:fillRect/>
          </a:stretch>
        </p:blipFill>
        <p:spPr>
          <a:xfrm>
            <a:off x="228600" y="1048231"/>
            <a:ext cx="8462370" cy="3366667"/>
          </a:xfrm>
          <a:prstGeom prst="rect">
            <a:avLst/>
          </a:prstGeom>
        </p:spPr>
      </p:pic>
      <p:pic>
        <p:nvPicPr>
          <p:cNvPr id="3" name="Audio 2">
            <a:extLst>
              <a:ext uri="{FF2B5EF4-FFF2-40B4-BE49-F238E27FC236}">
                <a16:creationId xmlns:a16="http://schemas.microsoft.com/office/drawing/2014/main" id="{6A4AC311-1A33-C31B-F171-843B59C670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149593857"/>
      </p:ext>
    </p:extLst>
  </p:cSld>
  <p:clrMapOvr>
    <a:masterClrMapping/>
  </p:clrMapOvr>
  <mc:AlternateContent xmlns:mc="http://schemas.openxmlformats.org/markup-compatibility/2006" xmlns:p14="http://schemas.microsoft.com/office/powerpoint/2010/main">
    <mc:Choice Requires="p14">
      <p:transition spd="slow" p14:dur="2000" advTm="3829"/>
    </mc:Choice>
    <mc:Fallback xmlns="">
      <p:transition spd="slow" advTm="3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043CD138-4EC8-A0E2-FEE8-EB88E57FC0A5}"/>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38834A39-1275-86FD-19D5-2E0A85567122}"/>
              </a:ext>
            </a:extLst>
          </p:cNvPr>
          <p:cNvSpPr txBox="1">
            <a:spLocks noGrp="1"/>
          </p:cNvSpPr>
          <p:nvPr>
            <p:ph type="title"/>
          </p:nvPr>
        </p:nvSpPr>
        <p:spPr>
          <a:xfrm>
            <a:off x="311700" y="86683"/>
            <a:ext cx="8520600" cy="553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Sequence Diagram (Use case 5: Make Payment)</a:t>
            </a:r>
            <a:endParaRPr sz="2000"/>
          </a:p>
        </p:txBody>
      </p:sp>
      <p:sp>
        <p:nvSpPr>
          <p:cNvPr id="97" name="Google Shape;97;p19">
            <a:extLst>
              <a:ext uri="{FF2B5EF4-FFF2-40B4-BE49-F238E27FC236}">
                <a16:creationId xmlns:a16="http://schemas.microsoft.com/office/drawing/2014/main" id="{FA946ACE-F353-1A06-08AD-C23F60085D48}"/>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4" name="Picture 3">
            <a:extLst>
              <a:ext uri="{FF2B5EF4-FFF2-40B4-BE49-F238E27FC236}">
                <a16:creationId xmlns:a16="http://schemas.microsoft.com/office/drawing/2014/main" id="{8B435C80-56D4-B77C-E19E-E443B5E38E30}"/>
              </a:ext>
            </a:extLst>
          </p:cNvPr>
          <p:cNvPicPr>
            <a:picLocks noChangeAspect="1"/>
          </p:cNvPicPr>
          <p:nvPr/>
        </p:nvPicPr>
        <p:blipFill>
          <a:blip r:embed="rId5"/>
          <a:stretch>
            <a:fillRect/>
          </a:stretch>
        </p:blipFill>
        <p:spPr>
          <a:xfrm>
            <a:off x="441960" y="986567"/>
            <a:ext cx="8122920" cy="3608293"/>
          </a:xfrm>
          <a:prstGeom prst="rect">
            <a:avLst/>
          </a:prstGeom>
        </p:spPr>
      </p:pic>
      <p:pic>
        <p:nvPicPr>
          <p:cNvPr id="3" name="Audio 2">
            <a:extLst>
              <a:ext uri="{FF2B5EF4-FFF2-40B4-BE49-F238E27FC236}">
                <a16:creationId xmlns:a16="http://schemas.microsoft.com/office/drawing/2014/main" id="{D9F40308-182F-3401-BE1C-F45353E4DC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136047698"/>
      </p:ext>
    </p:extLst>
  </p:cSld>
  <p:clrMapOvr>
    <a:masterClrMapping/>
  </p:clrMapOvr>
  <mc:AlternateContent xmlns:mc="http://schemas.openxmlformats.org/markup-compatibility/2006" xmlns:p14="http://schemas.microsoft.com/office/powerpoint/2010/main">
    <mc:Choice Requires="p14">
      <p:transition spd="slow" p14:dur="2000" advTm="4416"/>
    </mc:Choice>
    <mc:Fallback xmlns="">
      <p:transition spd="slow" advTm="4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36FE6B10-52C6-4CF6-1BBE-33EFCF73E5F0}"/>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1666544E-74D6-A2A9-85DC-A6C86F74ED42}"/>
              </a:ext>
            </a:extLst>
          </p:cNvPr>
          <p:cNvSpPr txBox="1">
            <a:spLocks noGrp="1"/>
          </p:cNvSpPr>
          <p:nvPr>
            <p:ph type="title"/>
          </p:nvPr>
        </p:nvSpPr>
        <p:spPr>
          <a:xfrm>
            <a:off x="311700" y="86683"/>
            <a:ext cx="8520600" cy="5533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State Diagram (Booking Process)</a:t>
            </a:r>
            <a:endParaRPr/>
          </a:p>
        </p:txBody>
      </p:sp>
      <p:sp>
        <p:nvSpPr>
          <p:cNvPr id="96" name="Google Shape;96;p19">
            <a:extLst>
              <a:ext uri="{FF2B5EF4-FFF2-40B4-BE49-F238E27FC236}">
                <a16:creationId xmlns:a16="http://schemas.microsoft.com/office/drawing/2014/main" id="{2A0B8D53-EC56-0CA4-9BB5-7F38B1A98200}"/>
              </a:ext>
            </a:extLst>
          </p:cNvPr>
          <p:cNvSpPr txBox="1">
            <a:spLocks noGrp="1"/>
          </p:cNvSpPr>
          <p:nvPr>
            <p:ph type="body" idx="1"/>
          </p:nvPr>
        </p:nvSpPr>
        <p:spPr>
          <a:xfrm>
            <a:off x="311700" y="640080"/>
            <a:ext cx="8520600" cy="4416737"/>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400" b="1"/>
              <a:t>Purpose: </a:t>
            </a:r>
            <a:r>
              <a:rPr lang="en-US" sz="1400"/>
              <a:t>Represents system states and transitions.</a:t>
            </a:r>
          </a:p>
          <a:p>
            <a:pPr marL="0" lvl="0" indent="0" algn="just" rtl="0">
              <a:lnSpc>
                <a:spcPct val="100000"/>
              </a:lnSpc>
              <a:spcBef>
                <a:spcPts val="0"/>
              </a:spcBef>
              <a:spcAft>
                <a:spcPts val="1600"/>
              </a:spcAft>
              <a:buNone/>
            </a:pPr>
            <a:r>
              <a:rPr lang="en-US" sz="1400" b="1"/>
              <a:t>Main States:</a:t>
            </a:r>
          </a:p>
          <a:p>
            <a:pPr marL="285750" indent="-285750" algn="just">
              <a:lnSpc>
                <a:spcPct val="100000"/>
              </a:lnSpc>
              <a:spcAft>
                <a:spcPts val="1600"/>
              </a:spcAft>
            </a:pPr>
            <a:r>
              <a:rPr lang="en-US" sz="1400"/>
              <a:t>Searching Flights → User looks for flights.</a:t>
            </a:r>
          </a:p>
          <a:p>
            <a:pPr marL="285750" indent="-285750" algn="just">
              <a:lnSpc>
                <a:spcPct val="100000"/>
              </a:lnSpc>
              <a:spcAft>
                <a:spcPts val="1600"/>
              </a:spcAft>
            </a:pPr>
            <a:r>
              <a:rPr lang="en-US" sz="1400"/>
              <a:t>Selecting Flight → User picks a flight &amp; seat.</a:t>
            </a:r>
          </a:p>
          <a:p>
            <a:pPr marL="285750" indent="-285750" algn="just">
              <a:lnSpc>
                <a:spcPct val="100000"/>
              </a:lnSpc>
              <a:spcAft>
                <a:spcPts val="1600"/>
              </a:spcAft>
            </a:pPr>
            <a:r>
              <a:rPr lang="en-US" sz="1400"/>
              <a:t>Processing Payment → Payment initiated.</a:t>
            </a:r>
          </a:p>
          <a:p>
            <a:pPr marL="285750" indent="-285750" algn="just">
              <a:lnSpc>
                <a:spcPct val="100000"/>
              </a:lnSpc>
              <a:spcAft>
                <a:spcPts val="1600"/>
              </a:spcAft>
            </a:pPr>
            <a:r>
              <a:rPr lang="en-US" sz="1400"/>
              <a:t>Confirming Booking → Ticket is generated.</a:t>
            </a:r>
          </a:p>
          <a:p>
            <a:pPr marL="285750" indent="-285750" algn="just">
              <a:lnSpc>
                <a:spcPct val="100000"/>
              </a:lnSpc>
              <a:spcAft>
                <a:spcPts val="1600"/>
              </a:spcAft>
            </a:pPr>
            <a:r>
              <a:rPr lang="en-US" sz="1400"/>
              <a:t>Sending Notification → Confirmation sent.</a:t>
            </a:r>
          </a:p>
          <a:p>
            <a:pPr marL="0" lvl="0" indent="0" algn="just" rtl="0">
              <a:lnSpc>
                <a:spcPct val="100000"/>
              </a:lnSpc>
              <a:spcBef>
                <a:spcPts val="0"/>
              </a:spcBef>
              <a:spcAft>
                <a:spcPts val="1600"/>
              </a:spcAft>
              <a:buNone/>
            </a:pPr>
            <a:r>
              <a:rPr lang="en-US" sz="1400" b="1"/>
              <a:t>Transitions:</a:t>
            </a:r>
          </a:p>
          <a:p>
            <a:pPr marL="285750" indent="-285750" algn="just">
              <a:lnSpc>
                <a:spcPct val="100000"/>
              </a:lnSpc>
              <a:spcAft>
                <a:spcPts val="1600"/>
              </a:spcAft>
            </a:pPr>
            <a:r>
              <a:rPr lang="en-US" sz="1400"/>
              <a:t>Selecting Flight follows Searching Flights.</a:t>
            </a:r>
          </a:p>
          <a:p>
            <a:pPr marL="285750" indent="-285750" algn="just">
              <a:lnSpc>
                <a:spcPct val="100000"/>
              </a:lnSpc>
              <a:spcAft>
                <a:spcPts val="1600"/>
              </a:spcAft>
            </a:pPr>
            <a:r>
              <a:rPr lang="en-US" sz="1400"/>
              <a:t>Successful payment leads to Confirming Booking.</a:t>
            </a:r>
          </a:p>
        </p:txBody>
      </p:sp>
      <p:sp>
        <p:nvSpPr>
          <p:cNvPr id="97" name="Google Shape;97;p19">
            <a:extLst>
              <a:ext uri="{FF2B5EF4-FFF2-40B4-BE49-F238E27FC236}">
                <a16:creationId xmlns:a16="http://schemas.microsoft.com/office/drawing/2014/main" id="{5BA01A1E-D12B-CCB3-0E42-B7B4990FD01D}"/>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7" name="Audio 6">
            <a:extLst>
              <a:ext uri="{FF2B5EF4-FFF2-40B4-BE49-F238E27FC236}">
                <a16:creationId xmlns:a16="http://schemas.microsoft.com/office/drawing/2014/main" id="{905D4CB8-FD5C-22F7-2A13-F5FE0E87EA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117490506"/>
      </p:ext>
    </p:extLst>
  </p:cSld>
  <p:clrMapOvr>
    <a:masterClrMapping/>
  </p:clrMapOvr>
  <mc:AlternateContent xmlns:mc="http://schemas.openxmlformats.org/markup-compatibility/2006" xmlns:p14="http://schemas.microsoft.com/office/powerpoint/2010/main">
    <mc:Choice Requires="p14">
      <p:transition spd="slow" p14:dur="2000" advTm="34133"/>
    </mc:Choice>
    <mc:Fallback xmlns="">
      <p:transition spd="slow" advTm="34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Outline</a:t>
            </a:r>
            <a:endParaRPr/>
          </a:p>
        </p:txBody>
      </p:sp>
      <p:sp>
        <p:nvSpPr>
          <p:cNvPr id="68" name="Google Shape;68;p15"/>
          <p:cNvSpPr txBox="1">
            <a:spLocks noGrp="1"/>
          </p:cNvSpPr>
          <p:nvPr>
            <p:ph type="body" idx="1"/>
          </p:nvPr>
        </p:nvSpPr>
        <p:spPr>
          <a:xfrm>
            <a:off x="311700" y="1203960"/>
            <a:ext cx="8436060" cy="33909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1600"/>
              </a:spcAft>
              <a:buFont typeface="Wingdings" panose="05000000000000000000" pitchFamily="2" charset="2"/>
              <a:buChar char="q"/>
            </a:pPr>
            <a:r>
              <a:rPr lang="en-US"/>
              <a:t>To present the UML models for the Ticket Booking System.</a:t>
            </a:r>
          </a:p>
          <a:p>
            <a:pPr marL="285750" lvl="0" indent="-285750" algn="just" rtl="0">
              <a:spcBef>
                <a:spcPts val="0"/>
              </a:spcBef>
              <a:spcAft>
                <a:spcPts val="1600"/>
              </a:spcAft>
              <a:buFont typeface="Wingdings" panose="05000000000000000000" pitchFamily="2" charset="2"/>
              <a:buChar char="q"/>
            </a:pPr>
            <a:r>
              <a:rPr lang="en-US"/>
              <a:t>To illustrate system design from requirements to implementation.</a:t>
            </a:r>
          </a:p>
          <a:p>
            <a:pPr marL="285750" lvl="0" indent="-285750" algn="just" rtl="0">
              <a:spcBef>
                <a:spcPts val="0"/>
              </a:spcBef>
              <a:spcAft>
                <a:spcPts val="1600"/>
              </a:spcAft>
              <a:buFont typeface="Wingdings" panose="05000000000000000000" pitchFamily="2" charset="2"/>
              <a:buChar char="q"/>
            </a:pPr>
            <a:r>
              <a:rPr lang="en-US"/>
              <a:t>To ensure clarity in functional and structural aspects. </a:t>
            </a:r>
          </a:p>
          <a:p>
            <a:pPr marL="0" lvl="0" indent="0" algn="l" rtl="0">
              <a:spcBef>
                <a:spcPts val="0"/>
              </a:spcBef>
              <a:spcAft>
                <a:spcPts val="1600"/>
              </a:spcAft>
              <a:buNone/>
            </a:pPr>
            <a:endParaRPr lang="en-US" sz="2000"/>
          </a:p>
          <a:p>
            <a:pPr marL="0" lvl="0" indent="0" algn="l" rtl="0">
              <a:spcBef>
                <a:spcPts val="0"/>
              </a:spcBef>
              <a:spcAft>
                <a:spcPts val="1600"/>
              </a:spcAft>
              <a:buNone/>
            </a:pPr>
            <a:endParaRPr lang="en-US" sz="2000"/>
          </a:p>
          <a:p>
            <a:pPr marL="0" lvl="0" indent="0" algn="l" rtl="0">
              <a:spcBef>
                <a:spcPts val="0"/>
              </a:spcBef>
              <a:spcAft>
                <a:spcPts val="1600"/>
              </a:spcAft>
              <a:buNone/>
            </a:pPr>
            <a:endParaRPr sz="2000"/>
          </a:p>
        </p:txBody>
      </p:sp>
      <p:sp>
        <p:nvSpPr>
          <p:cNvPr id="69" name="Google Shape;69;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Audio 2">
            <a:extLst>
              <a:ext uri="{FF2B5EF4-FFF2-40B4-BE49-F238E27FC236}">
                <a16:creationId xmlns:a16="http://schemas.microsoft.com/office/drawing/2014/main" id="{84B50516-3FA6-0FDF-CF14-A88D1DCCEF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168"/>
    </mc:Choice>
    <mc:Fallback xmlns="">
      <p:transition spd="slow" advTm="15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a:extLst>
            <a:ext uri="{FF2B5EF4-FFF2-40B4-BE49-F238E27FC236}">
              <a16:creationId xmlns:a16="http://schemas.microsoft.com/office/drawing/2014/main" id="{6512224A-96CA-55D1-398E-F6A2784DD787}"/>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58201085-6311-A642-346F-286B4E090E00}"/>
              </a:ext>
            </a:extLst>
          </p:cNvPr>
          <p:cNvSpPr txBox="1">
            <a:spLocks noGrp="1"/>
          </p:cNvSpPr>
          <p:nvPr>
            <p:ph type="title"/>
          </p:nvPr>
        </p:nvSpPr>
        <p:spPr>
          <a:xfrm>
            <a:off x="311700" y="1"/>
            <a:ext cx="8520600" cy="571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a:t>State Diagram (Booking Process)</a:t>
            </a:r>
            <a:endParaRPr/>
          </a:p>
        </p:txBody>
      </p:sp>
      <p:sp>
        <p:nvSpPr>
          <p:cNvPr id="97" name="Google Shape;97;p19">
            <a:extLst>
              <a:ext uri="{FF2B5EF4-FFF2-40B4-BE49-F238E27FC236}">
                <a16:creationId xmlns:a16="http://schemas.microsoft.com/office/drawing/2014/main" id="{CF2692EC-B370-AA20-6DD4-ED89FB241F7E}"/>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3" name="Picture 2">
            <a:extLst>
              <a:ext uri="{FF2B5EF4-FFF2-40B4-BE49-F238E27FC236}">
                <a16:creationId xmlns:a16="http://schemas.microsoft.com/office/drawing/2014/main" id="{AA613FFC-9498-964F-38DE-C1A78F966911}"/>
              </a:ext>
            </a:extLst>
          </p:cNvPr>
          <p:cNvPicPr>
            <a:picLocks noChangeAspect="1"/>
          </p:cNvPicPr>
          <p:nvPr/>
        </p:nvPicPr>
        <p:blipFill>
          <a:blip r:embed="rId5"/>
          <a:stretch>
            <a:fillRect/>
          </a:stretch>
        </p:blipFill>
        <p:spPr>
          <a:xfrm>
            <a:off x="3482341" y="748371"/>
            <a:ext cx="1542951" cy="4121393"/>
          </a:xfrm>
          <a:prstGeom prst="rect">
            <a:avLst/>
          </a:prstGeom>
        </p:spPr>
      </p:pic>
      <p:pic>
        <p:nvPicPr>
          <p:cNvPr id="4" name="Audio 3">
            <a:extLst>
              <a:ext uri="{FF2B5EF4-FFF2-40B4-BE49-F238E27FC236}">
                <a16:creationId xmlns:a16="http://schemas.microsoft.com/office/drawing/2014/main" id="{27A81202-2F49-81A1-62B5-D30F0DBCD0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271063930"/>
      </p:ext>
    </p:extLst>
  </p:cSld>
  <p:clrMapOvr>
    <a:masterClrMapping/>
  </p:clrMapOvr>
  <mc:AlternateContent xmlns:mc="http://schemas.openxmlformats.org/markup-compatibility/2006" xmlns:p14="http://schemas.microsoft.com/office/powerpoint/2010/main">
    <mc:Choice Requires="p14">
      <p:transition spd="slow" p14:dur="2000" advTm="4320"/>
    </mc:Choice>
    <mc:Fallback xmlns="">
      <p:transition spd="slow" advTm="4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190501"/>
            <a:ext cx="8520600" cy="5638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Conclusion</a:t>
            </a:r>
            <a:endParaRPr sz="2400"/>
          </a:p>
        </p:txBody>
      </p:sp>
      <p:sp>
        <p:nvSpPr>
          <p:cNvPr id="110" name="Google Shape;110;p21"/>
          <p:cNvSpPr txBox="1">
            <a:spLocks noGrp="1"/>
          </p:cNvSpPr>
          <p:nvPr>
            <p:ph type="body" idx="1"/>
          </p:nvPr>
        </p:nvSpPr>
        <p:spPr>
          <a:xfrm>
            <a:off x="311700" y="754381"/>
            <a:ext cx="8520600" cy="3814494"/>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400"/>
              <a:t>During this presentation, we went through the UML modeling of a Ticket Booking System covering system requirements, analysis, architecture, and design models. We began by defining the functional requirements using the Use Case and Activity Diagrams that identified some of the key interactions between the system and the users. Next, the Robustness Diagram provided a bridge between system requirements and design by categorizing boundary, control, and entity classes. Second, the Architecture Model, presented as Package and Component Diagrams, depicts how different components of the system are structured and interact with each other. The system’s modular structure was presented from these diagrams, which permitted scalability, maintainability, and integration of the system.</a:t>
            </a:r>
          </a:p>
          <a:p>
            <a:pPr marL="0" lvl="0" indent="0" algn="just" rtl="0">
              <a:spcBef>
                <a:spcPts val="0"/>
              </a:spcBef>
              <a:spcAft>
                <a:spcPts val="1600"/>
              </a:spcAft>
              <a:buNone/>
            </a:pPr>
            <a:r>
              <a:rPr lang="en-US" sz="1400"/>
              <a:t>For the Design Model, we defined the Class Diagram, emphasizing the relationships between various system objects, and Sequence Diagrams that showed the sequence of behavior for significant use cases like flight search, booking, payment processing, and cancellation. Through the integration of these UML models, we developed a well-structured and thorough base for the Ticket Booking System. Not only do these models enhance system understanding, but they also ease the development process by providing a clear blue print for implementation. In the future, these diagrams will also guide the actual development phase so that the system is user-driven while being efficient and dependable.</a:t>
            </a:r>
            <a:endParaRPr sz="1400"/>
          </a:p>
        </p:txBody>
      </p:sp>
      <p:sp>
        <p:nvSpPr>
          <p:cNvPr id="111" name="Google Shape;111;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3" name="Audio 2">
            <a:extLst>
              <a:ext uri="{FF2B5EF4-FFF2-40B4-BE49-F238E27FC236}">
                <a16:creationId xmlns:a16="http://schemas.microsoft.com/office/drawing/2014/main" id="{C9B28008-866C-0387-C5C0-A215DCF673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7392"/>
    </mc:Choice>
    <mc:Fallback xmlns="">
      <p:transition spd="slow" advTm="107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DC57724D-50DA-BDFC-AFD5-C671E8B3AFF5}"/>
            </a:ext>
          </a:extLst>
        </p:cNvPr>
        <p:cNvGrpSpPr/>
        <p:nvPr/>
      </p:nvGrpSpPr>
      <p:grpSpPr>
        <a:xfrm>
          <a:off x="0" y="0"/>
          <a:ext cx="0" cy="0"/>
          <a:chOff x="0" y="0"/>
          <a:chExt cx="0" cy="0"/>
        </a:xfrm>
      </p:grpSpPr>
      <p:sp>
        <p:nvSpPr>
          <p:cNvPr id="67" name="Google Shape;67;p15">
            <a:extLst>
              <a:ext uri="{FF2B5EF4-FFF2-40B4-BE49-F238E27FC236}">
                <a16:creationId xmlns:a16="http://schemas.microsoft.com/office/drawing/2014/main" id="{EE26C6C9-0E99-E58D-95F0-14DC594C1E7F}"/>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Vision- Ticket booking system</a:t>
            </a:r>
          </a:p>
        </p:txBody>
      </p:sp>
      <p:sp>
        <p:nvSpPr>
          <p:cNvPr id="68" name="Google Shape;68;p15">
            <a:extLst>
              <a:ext uri="{FF2B5EF4-FFF2-40B4-BE49-F238E27FC236}">
                <a16:creationId xmlns:a16="http://schemas.microsoft.com/office/drawing/2014/main" id="{330F3EF1-2E71-0EF3-5DC9-82961E5D431F}"/>
              </a:ext>
            </a:extLst>
          </p:cNvPr>
          <p:cNvSpPr txBox="1">
            <a:spLocks noGrp="1"/>
          </p:cNvSpPr>
          <p:nvPr>
            <p:ph type="body" idx="1"/>
          </p:nvPr>
        </p:nvSpPr>
        <p:spPr>
          <a:xfrm>
            <a:off x="311700" y="1203960"/>
            <a:ext cx="8436060" cy="3390900"/>
          </a:xfrm>
          <a:prstGeom prst="rect">
            <a:avLst/>
          </a:prstGeom>
        </p:spPr>
        <p:txBody>
          <a:bodyPr spcFirstLastPara="1" wrap="square" lIns="91425" tIns="91425" rIns="91425" bIns="91425" anchor="t" anchorCtr="0">
            <a:noAutofit/>
          </a:bodyPr>
          <a:lstStyle/>
          <a:p>
            <a:pPr marL="285750" indent="-285750" algn="just">
              <a:spcAft>
                <a:spcPts val="1600"/>
              </a:spcAft>
              <a:buFont typeface="Wingdings" panose="05000000000000000000" pitchFamily="2" charset="2"/>
              <a:buChar char="q"/>
            </a:pPr>
            <a:r>
              <a:rPr lang="en-US" b="1"/>
              <a:t>Seamless Mobile Experience</a:t>
            </a:r>
            <a:r>
              <a:rPr lang="en-US"/>
              <a:t> – Develop a user-friendly mobile application for Flight Ticket Booking using Java, allowing users to search flights, select seats, and complete bookings effortlessly.</a:t>
            </a:r>
          </a:p>
          <a:p>
            <a:pPr marL="285750" lvl="0" indent="-285750" algn="just" rtl="0">
              <a:spcBef>
                <a:spcPts val="0"/>
              </a:spcBef>
              <a:spcAft>
                <a:spcPts val="1600"/>
              </a:spcAft>
              <a:buFont typeface="Wingdings" panose="05000000000000000000" pitchFamily="2" charset="2"/>
              <a:buChar char="q"/>
            </a:pPr>
            <a:r>
              <a:rPr lang="en-US" b="1"/>
              <a:t>Scalable and Cloud-Backed Architecture</a:t>
            </a:r>
            <a:r>
              <a:rPr lang="en-US"/>
              <a:t> – Utilize Firebase as the database to ensure real-time updates, secure data storage, and efficient performance.</a:t>
            </a:r>
          </a:p>
          <a:p>
            <a:pPr marL="285750" lvl="0" indent="-285750" algn="just" rtl="0">
              <a:spcBef>
                <a:spcPts val="0"/>
              </a:spcBef>
              <a:spcAft>
                <a:spcPts val="1600"/>
              </a:spcAft>
              <a:buFont typeface="Wingdings" panose="05000000000000000000" pitchFamily="2" charset="2"/>
              <a:buChar char="q"/>
            </a:pPr>
            <a:r>
              <a:rPr lang="en-US" b="1"/>
              <a:t>Secure Transactions and Notifications</a:t>
            </a:r>
            <a:r>
              <a:rPr lang="en-US"/>
              <a:t> – Implement robust payment processing and timely notifications to enhance user trust and system reliability.</a:t>
            </a:r>
            <a:endParaRPr lang="en-US" sz="2000"/>
          </a:p>
          <a:p>
            <a:pPr marL="0" lvl="0" indent="0" algn="l" rtl="0">
              <a:spcBef>
                <a:spcPts val="0"/>
              </a:spcBef>
              <a:spcAft>
                <a:spcPts val="1600"/>
              </a:spcAft>
              <a:buNone/>
            </a:pPr>
            <a:endParaRPr sz="2000"/>
          </a:p>
        </p:txBody>
      </p:sp>
      <p:sp>
        <p:nvSpPr>
          <p:cNvPr id="69" name="Google Shape;69;p15">
            <a:extLst>
              <a:ext uri="{FF2B5EF4-FFF2-40B4-BE49-F238E27FC236}">
                <a16:creationId xmlns:a16="http://schemas.microsoft.com/office/drawing/2014/main" id="{DE451C06-3451-3827-C795-61E1E7DEC18A}"/>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9" name="Audio 18">
            <a:extLst>
              <a:ext uri="{FF2B5EF4-FFF2-40B4-BE49-F238E27FC236}">
                <a16:creationId xmlns:a16="http://schemas.microsoft.com/office/drawing/2014/main" id="{A3B36250-8BDD-AA9B-B90E-FA315E3308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209068128"/>
      </p:ext>
    </p:extLst>
  </p:cSld>
  <p:clrMapOvr>
    <a:masterClrMapping/>
  </p:clrMapOvr>
  <mc:AlternateContent xmlns:mc="http://schemas.openxmlformats.org/markup-compatibility/2006" xmlns:p14="http://schemas.microsoft.com/office/powerpoint/2010/main">
    <mc:Choice Requires="p14">
      <p:transition spd="slow" p14:dur="2000" advTm="29717"/>
    </mc:Choice>
    <mc:Fallback xmlns="">
      <p:transition spd="slow" advTm="2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75" name="Google Shape;75;p16"/>
          <p:cNvSpPr txBox="1">
            <a:spLocks noGrp="1"/>
          </p:cNvSpPr>
          <p:nvPr>
            <p:ph type="body" idx="1"/>
          </p:nvPr>
        </p:nvSpPr>
        <p:spPr>
          <a:xfrm>
            <a:off x="311700" y="1097280"/>
            <a:ext cx="8520600" cy="350519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600"/>
              </a:spcAft>
              <a:buFont typeface="Wingdings" panose="05000000000000000000" pitchFamily="2" charset="2"/>
              <a:buChar char="q"/>
            </a:pPr>
            <a:r>
              <a:rPr lang="en-US"/>
              <a:t>System Requirements (Use Case &amp; Activity Diagrams)</a:t>
            </a:r>
          </a:p>
          <a:p>
            <a:pPr marL="285750" lvl="0" indent="-285750" algn="l" rtl="0">
              <a:spcBef>
                <a:spcPts val="0"/>
              </a:spcBef>
              <a:spcAft>
                <a:spcPts val="1600"/>
              </a:spcAft>
              <a:buFont typeface="Wingdings" panose="05000000000000000000" pitchFamily="2" charset="2"/>
              <a:buChar char="q"/>
            </a:pPr>
            <a:r>
              <a:rPr lang="en-US"/>
              <a:t>Analysis Model (Robustness Diagram)</a:t>
            </a:r>
          </a:p>
          <a:p>
            <a:pPr marL="285750" lvl="0" indent="-285750" algn="l" rtl="0">
              <a:spcBef>
                <a:spcPts val="0"/>
              </a:spcBef>
              <a:spcAft>
                <a:spcPts val="1600"/>
              </a:spcAft>
              <a:buFont typeface="Wingdings" panose="05000000000000000000" pitchFamily="2" charset="2"/>
              <a:buChar char="q"/>
            </a:pPr>
            <a:r>
              <a:rPr lang="en-US"/>
              <a:t>Architecture Model (Package &amp; Component Diagrams)</a:t>
            </a:r>
          </a:p>
          <a:p>
            <a:pPr marL="285750" lvl="0" indent="-285750" algn="l" rtl="0">
              <a:spcBef>
                <a:spcPts val="0"/>
              </a:spcBef>
              <a:spcAft>
                <a:spcPts val="1600"/>
              </a:spcAft>
              <a:buFont typeface="Wingdings" panose="05000000000000000000" pitchFamily="2" charset="2"/>
              <a:buChar char="q"/>
            </a:pPr>
            <a:r>
              <a:rPr lang="en-US"/>
              <a:t>Design Model (Class, Sequence, and State Diagrams)</a:t>
            </a:r>
          </a:p>
        </p:txBody>
      </p:sp>
      <p:sp>
        <p:nvSpPr>
          <p:cNvPr id="76" name="Google Shape;76;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7" name="Audio 6">
            <a:extLst>
              <a:ext uri="{FF2B5EF4-FFF2-40B4-BE49-F238E27FC236}">
                <a16:creationId xmlns:a16="http://schemas.microsoft.com/office/drawing/2014/main" id="{A784B3AF-E6B3-EB2D-4C31-C56E23E5C3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28"/>
    </mc:Choice>
    <mc:Fallback xmlns="">
      <p:transition spd="slow" advTm="17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144781"/>
            <a:ext cx="8520600" cy="5486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 Diagram </a:t>
            </a:r>
            <a:endParaRPr/>
          </a:p>
        </p:txBody>
      </p:sp>
      <p:sp>
        <p:nvSpPr>
          <p:cNvPr id="83" name="Google Shape;83;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5" name="Picture 4">
            <a:extLst>
              <a:ext uri="{FF2B5EF4-FFF2-40B4-BE49-F238E27FC236}">
                <a16:creationId xmlns:a16="http://schemas.microsoft.com/office/drawing/2014/main" id="{D7282B09-6D7F-EE4D-96F3-6E3FE3E030A5}"/>
              </a:ext>
            </a:extLst>
          </p:cNvPr>
          <p:cNvPicPr>
            <a:picLocks noChangeAspect="1"/>
          </p:cNvPicPr>
          <p:nvPr/>
        </p:nvPicPr>
        <p:blipFill>
          <a:blip r:embed="rId5"/>
          <a:stretch>
            <a:fillRect/>
          </a:stretch>
        </p:blipFill>
        <p:spPr>
          <a:xfrm>
            <a:off x="2048036" y="876469"/>
            <a:ext cx="4102672" cy="4180348"/>
          </a:xfrm>
          <a:prstGeom prst="rect">
            <a:avLst/>
          </a:prstGeom>
        </p:spPr>
      </p:pic>
      <p:pic>
        <p:nvPicPr>
          <p:cNvPr id="4" name="Audio 3">
            <a:extLst>
              <a:ext uri="{FF2B5EF4-FFF2-40B4-BE49-F238E27FC236}">
                <a16:creationId xmlns:a16="http://schemas.microsoft.com/office/drawing/2014/main" id="{0206D5B7-5BA2-3FCF-31FC-1738C19020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94"/>
    </mc:Choice>
    <mc:Fallback xmlns="">
      <p:transition spd="slow" advTm="17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a:extLst>
            <a:ext uri="{FF2B5EF4-FFF2-40B4-BE49-F238E27FC236}">
              <a16:creationId xmlns:a16="http://schemas.microsoft.com/office/drawing/2014/main" id="{C58CD7C7-7736-244F-8469-93B421055550}"/>
            </a:ext>
          </a:extLst>
        </p:cNvPr>
        <p:cNvGrpSpPr/>
        <p:nvPr/>
      </p:nvGrpSpPr>
      <p:grpSpPr>
        <a:xfrm>
          <a:off x="0" y="0"/>
          <a:ext cx="0" cy="0"/>
          <a:chOff x="0" y="0"/>
          <a:chExt cx="0" cy="0"/>
        </a:xfrm>
      </p:grpSpPr>
      <p:sp>
        <p:nvSpPr>
          <p:cNvPr id="81" name="Google Shape;81;p17">
            <a:extLst>
              <a:ext uri="{FF2B5EF4-FFF2-40B4-BE49-F238E27FC236}">
                <a16:creationId xmlns:a16="http://schemas.microsoft.com/office/drawing/2014/main" id="{53ABE26E-9716-4351-95C7-F86D87BD504B}"/>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 Diagram </a:t>
            </a:r>
            <a:endParaRPr/>
          </a:p>
        </p:txBody>
      </p:sp>
      <p:sp>
        <p:nvSpPr>
          <p:cNvPr id="82" name="Google Shape;82;p17">
            <a:extLst>
              <a:ext uri="{FF2B5EF4-FFF2-40B4-BE49-F238E27FC236}">
                <a16:creationId xmlns:a16="http://schemas.microsoft.com/office/drawing/2014/main" id="{A09AFE34-DF66-A428-4708-D00B7888BC45}"/>
              </a:ext>
            </a:extLst>
          </p:cNvPr>
          <p:cNvSpPr txBox="1">
            <a:spLocks noGrp="1"/>
          </p:cNvSpPr>
          <p:nvPr>
            <p:ph type="body" idx="1"/>
          </p:nvPr>
        </p:nvSpPr>
        <p:spPr>
          <a:xfrm>
            <a:off x="311700" y="1127759"/>
            <a:ext cx="8520600" cy="3578045"/>
          </a:xfrm>
          <a:prstGeom prst="rect">
            <a:avLst/>
          </a:prstGeom>
        </p:spPr>
        <p:txBody>
          <a:bodyPr spcFirstLastPara="1" wrap="square" lIns="91425" tIns="91425" rIns="91425" bIns="91425" anchor="t" anchorCtr="0">
            <a:noAutofit/>
          </a:bodyPr>
          <a:lstStyle/>
          <a:p>
            <a:pPr marL="0" lvl="0" indent="0" algn="just">
              <a:lnSpc>
                <a:spcPct val="100000"/>
              </a:lnSpc>
              <a:spcAft>
                <a:spcPts val="1600"/>
              </a:spcAft>
              <a:buNone/>
            </a:pPr>
            <a:r>
              <a:rPr lang="en-US" sz="1400" b="1"/>
              <a:t>Purpose:</a:t>
            </a:r>
          </a:p>
          <a:p>
            <a:pPr marL="285750" indent="-285750" algn="just">
              <a:lnSpc>
                <a:spcPct val="100000"/>
              </a:lnSpc>
              <a:spcAft>
                <a:spcPts val="1600"/>
              </a:spcAft>
            </a:pPr>
            <a:r>
              <a:rPr lang="en-US" sz="1400"/>
              <a:t>Defines user interactions with the system.</a:t>
            </a:r>
          </a:p>
          <a:p>
            <a:pPr marL="285750" indent="-285750" algn="just">
              <a:lnSpc>
                <a:spcPct val="100000"/>
              </a:lnSpc>
              <a:spcAft>
                <a:spcPts val="1600"/>
              </a:spcAft>
            </a:pPr>
            <a:r>
              <a:rPr lang="en-US" sz="1400"/>
              <a:t>Identifies key actors and use cases.</a:t>
            </a:r>
          </a:p>
          <a:p>
            <a:pPr marL="0" lvl="0" indent="0" algn="just">
              <a:lnSpc>
                <a:spcPct val="100000"/>
              </a:lnSpc>
              <a:spcAft>
                <a:spcPts val="1600"/>
              </a:spcAft>
              <a:buNone/>
            </a:pPr>
            <a:r>
              <a:rPr lang="en-US" sz="1400" b="1"/>
              <a:t>Key Actors:</a:t>
            </a:r>
          </a:p>
          <a:p>
            <a:pPr marL="285750" indent="-285750" algn="just">
              <a:lnSpc>
                <a:spcPct val="100000"/>
              </a:lnSpc>
              <a:spcAft>
                <a:spcPts val="1600"/>
              </a:spcAft>
            </a:pPr>
            <a:r>
              <a:rPr lang="en-US" sz="1400"/>
              <a:t>User → Searches flights, books tickets, and make payments.</a:t>
            </a:r>
          </a:p>
          <a:p>
            <a:pPr marL="285750" indent="-285750" algn="just">
              <a:lnSpc>
                <a:spcPct val="100000"/>
              </a:lnSpc>
              <a:spcAft>
                <a:spcPts val="1600"/>
              </a:spcAft>
            </a:pPr>
            <a:r>
              <a:rPr lang="en-US" sz="1400"/>
              <a:t>Payment System → Processes transactions.</a:t>
            </a:r>
          </a:p>
          <a:p>
            <a:pPr marL="285750" indent="-285750" algn="just">
              <a:lnSpc>
                <a:spcPct val="100000"/>
              </a:lnSpc>
              <a:spcAft>
                <a:spcPts val="1600"/>
              </a:spcAft>
            </a:pPr>
            <a:r>
              <a:rPr lang="en-US" sz="1400"/>
              <a:t>Notification System → Sends booking confirmations.</a:t>
            </a:r>
          </a:p>
          <a:p>
            <a:pPr marL="0" lvl="0" indent="0" algn="just">
              <a:lnSpc>
                <a:spcPct val="100000"/>
              </a:lnSpc>
              <a:spcAft>
                <a:spcPts val="1600"/>
              </a:spcAft>
              <a:buNone/>
            </a:pPr>
            <a:endParaRPr sz="900" i="1"/>
          </a:p>
        </p:txBody>
      </p:sp>
      <p:sp>
        <p:nvSpPr>
          <p:cNvPr id="83" name="Google Shape;83;p17">
            <a:extLst>
              <a:ext uri="{FF2B5EF4-FFF2-40B4-BE49-F238E27FC236}">
                <a16:creationId xmlns:a16="http://schemas.microsoft.com/office/drawing/2014/main" id="{7300292A-0666-BDF8-3056-C2DBC5AC6EA7}"/>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3" name="Audio 2">
            <a:extLst>
              <a:ext uri="{FF2B5EF4-FFF2-40B4-BE49-F238E27FC236}">
                <a16:creationId xmlns:a16="http://schemas.microsoft.com/office/drawing/2014/main" id="{6DEE8220-DDC6-CB42-4A0E-E4353CC5AB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515528985"/>
      </p:ext>
    </p:extLst>
  </p:cSld>
  <p:clrMapOvr>
    <a:masterClrMapping/>
  </p:clrMapOvr>
  <mc:AlternateContent xmlns:mc="http://schemas.openxmlformats.org/markup-compatibility/2006" xmlns:p14="http://schemas.microsoft.com/office/powerpoint/2010/main">
    <mc:Choice Requires="p14">
      <p:transition spd="slow" p14:dur="2000" advTm="25002"/>
    </mc:Choice>
    <mc:Fallback xmlns="">
      <p:transition spd="slow" advTm="25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Use Cases</a:t>
            </a:r>
            <a:endParaRPr/>
          </a:p>
        </p:txBody>
      </p:sp>
      <p:sp>
        <p:nvSpPr>
          <p:cNvPr id="89" name="Google Shape;89;p18"/>
          <p:cNvSpPr txBox="1">
            <a:spLocks noGrp="1"/>
          </p:cNvSpPr>
          <p:nvPr>
            <p:ph type="body" idx="1"/>
          </p:nvPr>
        </p:nvSpPr>
        <p:spPr>
          <a:xfrm>
            <a:off x="311700" y="1017724"/>
            <a:ext cx="8580840" cy="3744775"/>
          </a:xfrm>
          <a:prstGeom prst="rect">
            <a:avLst/>
          </a:prstGeom>
        </p:spPr>
        <p:txBody>
          <a:bodyPr spcFirstLastPara="1" wrap="square" lIns="91425" tIns="91425" rIns="91425" bIns="91425" anchor="t" anchorCtr="0">
            <a:noAutofit/>
          </a:bodyPr>
          <a:lstStyle/>
          <a:p>
            <a:pPr marL="285750" indent="-285750" algn="just">
              <a:lnSpc>
                <a:spcPct val="100000"/>
              </a:lnSpc>
              <a:spcAft>
                <a:spcPts val="1600"/>
              </a:spcAft>
            </a:pPr>
            <a:r>
              <a:rPr lang="en-US" sz="1600"/>
              <a:t> Search Flights</a:t>
            </a:r>
          </a:p>
          <a:p>
            <a:pPr marL="285750" indent="-285750" algn="just">
              <a:lnSpc>
                <a:spcPct val="100000"/>
              </a:lnSpc>
              <a:spcAft>
                <a:spcPts val="1600"/>
              </a:spcAft>
            </a:pPr>
            <a:r>
              <a:rPr lang="en-US" sz="1600"/>
              <a:t> Select Flight &amp; Seat</a:t>
            </a:r>
          </a:p>
          <a:p>
            <a:pPr marL="285750" indent="-285750" algn="just">
              <a:lnSpc>
                <a:spcPct val="100000"/>
              </a:lnSpc>
              <a:spcAft>
                <a:spcPts val="1600"/>
              </a:spcAft>
            </a:pPr>
            <a:r>
              <a:rPr lang="en-US" sz="1600"/>
              <a:t> Book Ticket</a:t>
            </a:r>
          </a:p>
          <a:p>
            <a:pPr marL="285750" indent="-285750" algn="just">
              <a:lnSpc>
                <a:spcPct val="100000"/>
              </a:lnSpc>
              <a:spcAft>
                <a:spcPts val="1600"/>
              </a:spcAft>
            </a:pPr>
            <a:r>
              <a:rPr lang="en-US" sz="1600"/>
              <a:t> Make Payment</a:t>
            </a:r>
          </a:p>
          <a:p>
            <a:pPr marL="0" lvl="0" indent="0" algn="l" rtl="0">
              <a:spcBef>
                <a:spcPts val="0"/>
              </a:spcBef>
              <a:spcAft>
                <a:spcPts val="1600"/>
              </a:spcAft>
              <a:buNone/>
            </a:pPr>
            <a:r>
              <a:rPr lang="en-US"/>
              <a:t> </a:t>
            </a:r>
            <a:endParaRPr/>
          </a:p>
        </p:txBody>
      </p:sp>
      <p:sp>
        <p:nvSpPr>
          <p:cNvPr id="90" name="Google Shape;90;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Audio 2">
            <a:extLst>
              <a:ext uri="{FF2B5EF4-FFF2-40B4-BE49-F238E27FC236}">
                <a16:creationId xmlns:a16="http://schemas.microsoft.com/office/drawing/2014/main" id="{DEA7CCDE-CB80-4181-B398-AE598D71DD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485"/>
    </mc:Choice>
    <mc:Fallback xmlns="">
      <p:transition spd="slow" advTm="6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9D0FBE5E-6AF4-183A-E683-7D41ED740AB0}"/>
            </a:ext>
          </a:extLst>
        </p:cNvPr>
        <p:cNvGrpSpPr/>
        <p:nvPr/>
      </p:nvGrpSpPr>
      <p:grpSpPr>
        <a:xfrm>
          <a:off x="0" y="0"/>
          <a:ext cx="0" cy="0"/>
          <a:chOff x="0" y="0"/>
          <a:chExt cx="0" cy="0"/>
        </a:xfrm>
      </p:grpSpPr>
      <p:sp>
        <p:nvSpPr>
          <p:cNvPr id="88" name="Google Shape;88;p18">
            <a:extLst>
              <a:ext uri="{FF2B5EF4-FFF2-40B4-BE49-F238E27FC236}">
                <a16:creationId xmlns:a16="http://schemas.microsoft.com/office/drawing/2014/main" id="{376251AB-651F-76E5-2B3C-21933E372A2A}"/>
              </a:ext>
            </a:extLst>
          </p:cNvPr>
          <p:cNvSpPr txBox="1">
            <a:spLocks noGrp="1"/>
          </p:cNvSpPr>
          <p:nvPr>
            <p:ph type="title"/>
          </p:nvPr>
        </p:nvSpPr>
        <p:spPr>
          <a:xfrm>
            <a:off x="311700" y="160021"/>
            <a:ext cx="8520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Activity Diagram - Booking Process</a:t>
            </a:r>
            <a:endParaRPr/>
          </a:p>
        </p:txBody>
      </p:sp>
      <p:sp>
        <p:nvSpPr>
          <p:cNvPr id="90" name="Google Shape;90;p18">
            <a:extLst>
              <a:ext uri="{FF2B5EF4-FFF2-40B4-BE49-F238E27FC236}">
                <a16:creationId xmlns:a16="http://schemas.microsoft.com/office/drawing/2014/main" id="{DF5B8208-D2E3-A332-D2A1-553A3FDA0B55}"/>
              </a:ext>
            </a:extLst>
          </p:cNvPr>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 name="Picture 5">
            <a:extLst>
              <a:ext uri="{FF2B5EF4-FFF2-40B4-BE49-F238E27FC236}">
                <a16:creationId xmlns:a16="http://schemas.microsoft.com/office/drawing/2014/main" id="{93B01F24-6F5A-832D-D907-4E152AA46F53}"/>
              </a:ext>
            </a:extLst>
          </p:cNvPr>
          <p:cNvPicPr>
            <a:picLocks noChangeAspect="1"/>
          </p:cNvPicPr>
          <p:nvPr/>
        </p:nvPicPr>
        <p:blipFill>
          <a:blip r:embed="rId5"/>
          <a:stretch>
            <a:fillRect/>
          </a:stretch>
        </p:blipFill>
        <p:spPr>
          <a:xfrm>
            <a:off x="3093719" y="790936"/>
            <a:ext cx="2857501" cy="4131583"/>
          </a:xfrm>
          <a:prstGeom prst="rect">
            <a:avLst/>
          </a:prstGeom>
        </p:spPr>
      </p:pic>
      <p:pic>
        <p:nvPicPr>
          <p:cNvPr id="3" name="Audio 2">
            <a:extLst>
              <a:ext uri="{FF2B5EF4-FFF2-40B4-BE49-F238E27FC236}">
                <a16:creationId xmlns:a16="http://schemas.microsoft.com/office/drawing/2014/main" id="{4A1AD283-F1C3-D755-1D52-9923FC2092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297195332"/>
      </p:ext>
    </p:extLst>
  </p:cSld>
  <p:clrMapOvr>
    <a:masterClrMapping/>
  </p:clrMapOvr>
  <mc:AlternateContent xmlns:mc="http://schemas.openxmlformats.org/markup-compatibility/2006" xmlns:p14="http://schemas.microsoft.com/office/powerpoint/2010/main">
    <mc:Choice Requires="p14">
      <p:transition spd="slow" p14:dur="2000" advTm="6688"/>
    </mc:Choice>
    <mc:Fallback xmlns="">
      <p:transition spd="slow" advTm="6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Parcel</Template>
  <Application>Microsoft Office PowerPoint</Application>
  <PresentationFormat>On-screen Show (16:9)</PresentationFormat>
  <Slides>31</Slides>
  <Notes>31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Parcel</vt:lpstr>
      <vt:lpstr>Ticket Booking System</vt:lpstr>
      <vt:lpstr>Team Intro</vt:lpstr>
      <vt:lpstr>Problem Outline</vt:lpstr>
      <vt:lpstr>Project Vision- Ticket booking system</vt:lpstr>
      <vt:lpstr>Agenda</vt:lpstr>
      <vt:lpstr>Use Case Diagram </vt:lpstr>
      <vt:lpstr>Use Case Diagram </vt:lpstr>
      <vt:lpstr>Key Use Cases</vt:lpstr>
      <vt:lpstr>Activity Diagram - Booking Process</vt:lpstr>
      <vt:lpstr>Activity Diagram - Booking Process</vt:lpstr>
      <vt:lpstr>Explanation</vt:lpstr>
      <vt:lpstr>Robustness Diagram</vt:lpstr>
      <vt:lpstr>Robustness Diagram</vt:lpstr>
      <vt:lpstr>Robustness Diagram</vt:lpstr>
      <vt:lpstr>Package Diagram</vt:lpstr>
      <vt:lpstr>Package Diagram</vt:lpstr>
      <vt:lpstr>Package Diagram</vt:lpstr>
      <vt:lpstr>Component Diagram</vt:lpstr>
      <vt:lpstr>Component Diagram</vt:lpstr>
      <vt:lpstr>Component Diagram</vt:lpstr>
      <vt:lpstr>Class Diagram</vt:lpstr>
      <vt:lpstr>Class Diagram</vt:lpstr>
      <vt:lpstr>Sequence Diagram (5 use cases)</vt:lpstr>
      <vt:lpstr>Sequence Diagram (Use case 1: Search Flight)</vt:lpstr>
      <vt:lpstr>Sequence Diagram (Use case 2: Search Flight &amp; Seats)</vt:lpstr>
      <vt:lpstr>Sequence Diagram (Use case 3: Book a ticket)</vt:lpstr>
      <vt:lpstr>Sequence Diagram (Use case 4: Cancel a ticket)</vt:lpstr>
      <vt:lpstr>Sequence Diagram (Use case 5: Make Payment)</vt:lpstr>
      <vt:lpstr>State Diagram (Booking Process)</vt:lpstr>
      <vt:lpstr>State Diagram (Booking Process)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Acer</dc:creator>
  <cp:revision>4</cp:revision>
  <dcterms:modified xsi:type="dcterms:W3CDTF">2025-02-20T22:41:13Z</dcterms:modified>
</cp:coreProperties>
</file>